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Date Placeholder 3"/>
          <p:cNvSpPr>
            <a:spLocks noGrp="1"/>
          </p:cNvSpPr>
          <p:nvPr>
            <p:ph type="dt" sz="half" idx="10"/>
          </p:nvPr>
        </p:nvSpPr>
        <p:spPr/>
        <p:txBody>
          <a:bodyPr/>
          <a:lstStyle>
            <a:lvl1pPr>
              <a:defRPr/>
            </a:lvl1pPr>
          </a:lstStyle>
          <a:p>
            <a:pPr>
              <a:defRPr/>
            </a:pPr>
            <a:fld id="{05CE8006-13F7-432C-929D-987C293EC597}" type="datetimeFigureOut">
              <a:rPr lang="en-US"/>
              <a:pPr>
                <a:defRPr/>
              </a:pPr>
              <a:t>3/12/2013</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CDC3A7FD-5A44-4FF1-9B83-D176DF5730C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6CAC5C-086C-46A6-B394-8EB090962345}" type="datetimeFigureOut">
              <a:rPr lang="en-US"/>
              <a:pPr>
                <a:defRPr/>
              </a:pPr>
              <a:t>3/12/2013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3A9B3B-F783-4512-8A84-1F9566F97BD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3"/>
          <p:cNvSpPr>
            <a:spLocks noGrp="1"/>
          </p:cNvSpPr>
          <p:nvPr>
            <p:ph type="dt" sz="half" idx="10"/>
          </p:nvPr>
        </p:nvSpPr>
        <p:spPr/>
        <p:txBody>
          <a:bodyPr/>
          <a:lstStyle>
            <a:lvl1pPr>
              <a:defRPr/>
            </a:lvl1pPr>
          </a:lstStyle>
          <a:p>
            <a:pPr>
              <a:defRPr/>
            </a:pPr>
            <a:fld id="{22A0C325-A45E-481A-949B-A165D9B9A70D}" type="datetimeFigureOut">
              <a:rPr lang="en-US"/>
              <a:pPr>
                <a:defRPr/>
              </a:pPr>
              <a:t>3/12/2013</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E6FBDD38-7782-45EE-9573-C73B5F45C5B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15E9BEB0-C962-4A68-842A-98398BCFD875}" type="datetimeFigureOut">
              <a:rPr lang="en-US"/>
              <a:pPr>
                <a:defRPr/>
              </a:pPr>
              <a:t>3/12/2013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795F1F-74E3-4A6D-8D75-AAE822328FF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fld id="{BB90E5F2-6FB6-41EC-915D-9FAA88CF35CD}" type="datetimeFigureOut">
              <a:rPr lang="en-US"/>
              <a:pPr>
                <a:defRPr/>
              </a:pPr>
              <a:t>3/12/2013</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6BF4AD63-297C-455E-8AB5-E42826A0FDB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7518EB3D-12A0-4025-B96C-1669CFDC16A6}" type="datetimeFigureOut">
              <a:rPr lang="en-US"/>
              <a:pPr>
                <a:defRPr/>
              </a:pPr>
              <a:t>3/12/2013</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3BF46345-8ECD-4658-AE10-982C385689C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EB1159E4-7B73-4D1D-A1B9-B0EF316025F8}" type="datetimeFigureOut">
              <a:rPr lang="en-US"/>
              <a:pPr>
                <a:defRPr/>
              </a:pPr>
              <a:t>3/12/2013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9FCE75F-9A4A-43EE-A09B-03B3699346B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B7EE9B5-A2EC-4510-B0B2-38D58B9FE5FE}" type="datetimeFigureOut">
              <a:rPr lang="en-US"/>
              <a:pPr>
                <a:defRPr/>
              </a:pPr>
              <a:t>3/12/2013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5A4D094-1DDD-4486-8CC3-A2D40FD0BB3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9" name="Date Placeholder 1"/>
          <p:cNvSpPr>
            <a:spLocks noGrp="1"/>
          </p:cNvSpPr>
          <p:nvPr>
            <p:ph type="dt" sz="half" idx="10"/>
          </p:nvPr>
        </p:nvSpPr>
        <p:spPr/>
        <p:txBody>
          <a:bodyPr/>
          <a:lstStyle>
            <a:lvl1pPr>
              <a:defRPr/>
            </a:lvl1pPr>
          </a:lstStyle>
          <a:p>
            <a:pPr>
              <a:defRPr/>
            </a:pPr>
            <a:fld id="{8F5887E9-7192-4E25-B9DA-97141EDF2115}" type="datetimeFigureOut">
              <a:rPr lang="en-US"/>
              <a:pPr>
                <a:defRPr/>
              </a:pPr>
              <a:t>3/12/2013</a:t>
            </a:fld>
            <a:endParaRPr lang="en-US"/>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p:txBody>
          <a:bodyPr/>
          <a:lstStyle>
            <a:lvl1pPr>
              <a:defRPr/>
            </a:lvl1pPr>
          </a:lstStyle>
          <a:p>
            <a:pPr>
              <a:defRPr/>
            </a:pPr>
            <a:fld id="{A9A93C81-80E3-4B77-88BF-39150A52037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4"/>
          <p:cNvSpPr>
            <a:spLocks noGrp="1"/>
          </p:cNvSpPr>
          <p:nvPr>
            <p:ph type="dt" sz="half" idx="10"/>
          </p:nvPr>
        </p:nvSpPr>
        <p:spPr/>
        <p:txBody>
          <a:bodyPr/>
          <a:lstStyle>
            <a:lvl1pPr>
              <a:defRPr/>
            </a:lvl1pPr>
          </a:lstStyle>
          <a:p>
            <a:pPr>
              <a:defRPr/>
            </a:pPr>
            <a:fld id="{9C593008-F536-4A69-8141-51A53C5A671E}" type="datetimeFigureOut">
              <a:rPr lang="en-US"/>
              <a:pPr>
                <a:defRPr/>
              </a:pPr>
              <a:t>3/12/2013</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p:txBody>
          <a:bodyPr/>
          <a:lstStyle>
            <a:lvl1pPr>
              <a:defRPr/>
            </a:lvl1pPr>
          </a:lstStyle>
          <a:p>
            <a:pPr>
              <a:defRPr/>
            </a:pPr>
            <a:fld id="{D3C039C8-3A2C-4124-8BFB-ED1C6155BC7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2" name="Date Placeholder 4"/>
          <p:cNvSpPr>
            <a:spLocks noGrp="1"/>
          </p:cNvSpPr>
          <p:nvPr>
            <p:ph type="dt" sz="half" idx="10"/>
          </p:nvPr>
        </p:nvSpPr>
        <p:spPr/>
        <p:txBody>
          <a:bodyPr/>
          <a:lstStyle>
            <a:lvl1pPr>
              <a:defRPr/>
            </a:lvl1pPr>
          </a:lstStyle>
          <a:p>
            <a:pPr>
              <a:defRPr/>
            </a:pPr>
            <a:fld id="{F5D96054-63B2-40EC-8F28-4DF958CFA19C}" type="datetimeFigureOut">
              <a:rPr lang="en-US"/>
              <a:pPr>
                <a:defRPr/>
              </a:pPr>
              <a:t>3/12/2013</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p:txBody>
          <a:bodyPr/>
          <a:lstStyle>
            <a:lvl1pPr>
              <a:defRPr/>
            </a:lvl1pPr>
          </a:lstStyle>
          <a:p>
            <a:pPr>
              <a:defRPr/>
            </a:pPr>
            <a:fld id="{4DC114D7-6B19-4463-B6D9-2FD726E3682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2"/>
                </a:solidFill>
                <a:latin typeface="+mn-lt"/>
              </a:defRPr>
            </a:lvl1pPr>
          </a:lstStyle>
          <a:p>
            <a:pPr>
              <a:defRPr/>
            </a:pPr>
            <a:fld id="{EA29C6C3-84BC-4690-BEB1-F296616CD8EF}" type="datetimeFigureOut">
              <a:rPr lang="en-US"/>
              <a:pPr>
                <a:defRPr/>
              </a:pPr>
              <a:t>3/12/2013</a:t>
            </a:fld>
            <a:endParaRPr lang="en-US"/>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defRPr>
            </a:lvl1pPr>
          </a:lstStyle>
          <a:p>
            <a:pPr>
              <a:defRPr/>
            </a:pPr>
            <a:endParaRPr lang="en-US"/>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smtClean="0">
                <a:solidFill>
                  <a:schemeClr val="tx2"/>
                </a:solidFill>
                <a:latin typeface="+mn-lt"/>
              </a:defRPr>
            </a:lvl1pPr>
          </a:lstStyle>
          <a:p>
            <a:pPr>
              <a:defRPr/>
            </a:pPr>
            <a:fld id="{7C857DE4-FF0F-4265-86E7-D3E62F4156E3}" type="slidenum">
              <a:rPr lang="en-US"/>
              <a:pPr>
                <a:defRPr/>
              </a:pPr>
              <a:t>‹#›</a:t>
            </a:fld>
            <a:endParaRPr lang="en-US"/>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20" r:id="rId1"/>
    <p:sldLayoutId id="2147483715" r:id="rId2"/>
    <p:sldLayoutId id="2147483721" r:id="rId3"/>
    <p:sldLayoutId id="2147483716" r:id="rId4"/>
    <p:sldLayoutId id="2147483717" r:id="rId5"/>
    <p:sldLayoutId id="2147483718" r:id="rId6"/>
    <p:sldLayoutId id="2147483722" r:id="rId7"/>
    <p:sldLayoutId id="2147483723" r:id="rId8"/>
    <p:sldLayoutId id="2147483724" r:id="rId9"/>
    <p:sldLayoutId id="2147483719" r:id="rId10"/>
    <p:sldLayoutId id="2147483725" r:id="rId11"/>
  </p:sldLayoutIdLst>
  <p:txStyles>
    <p:titleStyle>
      <a:lvl1pPr algn="ctr" rtl="0" fontAlgn="base">
        <a:spcBef>
          <a:spcPct val="0"/>
        </a:spcBef>
        <a:spcAft>
          <a:spcPct val="0"/>
        </a:spcAft>
        <a:defRPr sz="4400" kern="1200">
          <a:solidFill>
            <a:srgbClr val="FFFFFF"/>
          </a:solidFill>
          <a:latin typeface="+mj-lt"/>
          <a:ea typeface="+mj-ea"/>
          <a:cs typeface="+mj-cs"/>
        </a:defRPr>
      </a:lvl1pPr>
      <a:lvl2pPr algn="ctr" rtl="0" fontAlgn="base">
        <a:spcBef>
          <a:spcPct val="0"/>
        </a:spcBef>
        <a:spcAft>
          <a:spcPct val="0"/>
        </a:spcAft>
        <a:defRPr sz="4400">
          <a:solidFill>
            <a:srgbClr val="FFFFFF"/>
          </a:solidFill>
          <a:latin typeface="Candara" pitchFamily="34" charset="0"/>
        </a:defRPr>
      </a:lvl2pPr>
      <a:lvl3pPr algn="ctr" rtl="0" fontAlgn="base">
        <a:spcBef>
          <a:spcPct val="0"/>
        </a:spcBef>
        <a:spcAft>
          <a:spcPct val="0"/>
        </a:spcAft>
        <a:defRPr sz="4400">
          <a:solidFill>
            <a:srgbClr val="FFFFFF"/>
          </a:solidFill>
          <a:latin typeface="Candara" pitchFamily="34" charset="0"/>
        </a:defRPr>
      </a:lvl3pPr>
      <a:lvl4pPr algn="ctr" rtl="0" fontAlgn="base">
        <a:spcBef>
          <a:spcPct val="0"/>
        </a:spcBef>
        <a:spcAft>
          <a:spcPct val="0"/>
        </a:spcAft>
        <a:defRPr sz="4400">
          <a:solidFill>
            <a:srgbClr val="FFFFFF"/>
          </a:solidFill>
          <a:latin typeface="Candara" pitchFamily="34" charset="0"/>
        </a:defRPr>
      </a:lvl4pPr>
      <a:lvl5pPr algn="ctr" rtl="0" fontAlgn="base">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uropa.eu/about-eu/basic-information/symbols/flag/index_ro.htm" TargetMode="External"/><Relationship Id="rId2" Type="http://schemas.openxmlformats.org/officeDocument/2006/relationships/hyperlink" Target="http://publications.europa.eu/index_ro.htm" TargetMode="External"/><Relationship Id="rId1" Type="http://schemas.openxmlformats.org/officeDocument/2006/relationships/slideLayout" Target="../slideLayouts/slideLayout7.xml"/><Relationship Id="rId6" Type="http://schemas.openxmlformats.org/officeDocument/2006/relationships/hyperlink" Target="http://eurovoc.europa.eu/drupal/?q=ro/node" TargetMode="External"/><Relationship Id="rId5" Type="http://schemas.openxmlformats.org/officeDocument/2006/relationships/hyperlink" Target="http://europa.eu/abc/eurojargon/index_ro.htm" TargetMode="External"/><Relationship Id="rId4" Type="http://schemas.openxmlformats.org/officeDocument/2006/relationships/hyperlink" Target="http://publications.europa.eu/code/ro/ro-5000200.htm"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ec.europa.eu/civiljustice/glossary/glossary_ro.htm" TargetMode="External"/><Relationship Id="rId2" Type="http://schemas.openxmlformats.org/officeDocument/2006/relationships/hyperlink" Target="http://ec.europa.eu/enterprise/glossary/index_ro.htm" TargetMode="External"/><Relationship Id="rId1" Type="http://schemas.openxmlformats.org/officeDocument/2006/relationships/slideLayout" Target="../slideLayouts/slideLayout7.xml"/><Relationship Id="rId6" Type="http://schemas.openxmlformats.org/officeDocument/2006/relationships/hyperlink" Target="http://ec.europa.eu/regional_policy/glossary/index_ro.htm" TargetMode="External"/><Relationship Id="rId5" Type="http://schemas.openxmlformats.org/officeDocument/2006/relationships/hyperlink" Target="http://simap.europa.eu/codes-and-nomenclatures/codes-cpv/codes-cpv_ro.html" TargetMode="External"/><Relationship Id="rId4" Type="http://schemas.openxmlformats.org/officeDocument/2006/relationships/hyperlink" Target="http://www.europarl.europa.eu/aboutparliament/ro/0080a6d3d8/Ordinary-legislative-procedure.html"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779588"/>
          </a:xfrm>
        </p:spPr>
        <p:txBody>
          <a:bodyPr/>
          <a:lstStyle/>
          <a:p>
            <a:r>
              <a:rPr lang="en-US" sz="9600" smtClean="0"/>
              <a:t>Europa</a:t>
            </a:r>
          </a:p>
        </p:txBody>
      </p:sp>
      <p:sp>
        <p:nvSpPr>
          <p:cNvPr id="3" name="Subtitle 2"/>
          <p:cNvSpPr>
            <a:spLocks noGrp="1"/>
          </p:cNvSpPr>
          <p:nvPr>
            <p:ph type="subTitle" idx="1"/>
          </p:nvPr>
        </p:nvSpPr>
        <p:spPr>
          <a:xfrm>
            <a:off x="1371600" y="3556000"/>
            <a:ext cx="6400800" cy="1473200"/>
          </a:xfrm>
        </p:spPr>
        <p:txBody>
          <a:bodyPr/>
          <a:lstStyle/>
          <a:p>
            <a:r>
              <a:rPr lang="ro-RO" sz="2800" smtClean="0"/>
              <a:t>Site-ul oficial al Uniunii Europene</a:t>
            </a:r>
          </a:p>
        </p:txBody>
      </p:sp>
      <p:pic>
        <p:nvPicPr>
          <p:cNvPr id="13315" name="Picture 2" descr="C:\Users\user\Desktop\Captură.JPG"/>
          <p:cNvPicPr>
            <a:picLocks noChangeAspect="1" noChangeArrowheads="1"/>
          </p:cNvPicPr>
          <p:nvPr/>
        </p:nvPicPr>
        <p:blipFill>
          <a:blip r:embed="rId2"/>
          <a:srcRect/>
          <a:stretch>
            <a:fillRect/>
          </a:stretch>
        </p:blipFill>
        <p:spPr bwMode="auto">
          <a:xfrm>
            <a:off x="323850" y="5876925"/>
            <a:ext cx="3416300" cy="7080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1" nodeType="afterEffect">
                                  <p:stCondLst>
                                    <p:cond delay="100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4500"/>
                            </p:stCondLst>
                            <p:childTnLst>
                              <p:par>
                                <p:cTn id="13" presetID="42" presetClass="entr" presetSubtype="0" fill="hold" grpId="0" nodeType="afterEffect">
                                  <p:stCondLst>
                                    <p:cond delay="100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52438" y="1052513"/>
            <a:ext cx="8281987" cy="5632450"/>
          </a:xfrm>
          <a:prstGeom prst="rect">
            <a:avLst/>
          </a:prstGeom>
          <a:noFill/>
          <a:ln w="9525">
            <a:noFill/>
            <a:miter lim="800000"/>
            <a:headEnd/>
            <a:tailEnd/>
          </a:ln>
        </p:spPr>
        <p:txBody>
          <a:bodyPr>
            <a:spAutoFit/>
          </a:bodyPr>
          <a:lstStyle/>
          <a:p>
            <a:r>
              <a:rPr lang="ro-RO" b="1">
                <a:latin typeface="Candara" pitchFamily="34" charset="0"/>
              </a:rPr>
              <a:t>Editori</a:t>
            </a:r>
            <a:endParaRPr lang="ro-RO" u="sng">
              <a:latin typeface="Candara" pitchFamily="34" charset="0"/>
              <a:hlinkClick r:id="rId2" tooltip="Oficiul pentru Publicaţii"/>
            </a:endParaRPr>
          </a:p>
          <a:p>
            <a:r>
              <a:rPr lang="vi-VN" u="sng">
                <a:latin typeface="Candara" pitchFamily="34" charset="0"/>
                <a:hlinkClick r:id="rId2" tooltip="Oficiul pentru Publicaţii"/>
              </a:rPr>
              <a:t>Oficiul pentru Publicaţii</a:t>
            </a:r>
            <a:r>
              <a:rPr lang="vi-VN">
                <a:latin typeface="Candara" pitchFamily="34" charset="0"/>
              </a:rPr>
              <a:t> </a:t>
            </a:r>
            <a:br>
              <a:rPr lang="vi-VN">
                <a:latin typeface="Candara" pitchFamily="34" charset="0"/>
              </a:rPr>
            </a:br>
            <a:r>
              <a:rPr lang="vi-VN">
                <a:latin typeface="Candara" pitchFamily="34" charset="0"/>
              </a:rPr>
              <a:t>Oficiul interinstituţional care se ocupă cu publicarea documentelor, a broşurilor şi a publicaţiilor editate de instituţiile, agenţiile şi organismele UE</a:t>
            </a:r>
          </a:p>
          <a:p>
            <a:r>
              <a:rPr lang="vi-VN">
                <a:latin typeface="Candara" pitchFamily="34" charset="0"/>
              </a:rPr>
              <a:t>Forumul editorilor Uniunii Europene  </a:t>
            </a:r>
            <a:br>
              <a:rPr lang="vi-VN">
                <a:latin typeface="Candara" pitchFamily="34" charset="0"/>
              </a:rPr>
            </a:br>
            <a:r>
              <a:rPr lang="vi-VN">
                <a:latin typeface="Candara" pitchFamily="34" charset="0"/>
              </a:rPr>
              <a:t>Recomandări în cazul în care doriţi să reutilizaţi sau să traduceţi publicaţiile UE</a:t>
            </a:r>
          </a:p>
          <a:p>
            <a:r>
              <a:rPr lang="vi-VN" u="sng">
                <a:latin typeface="Candara" pitchFamily="34" charset="0"/>
                <a:hlinkClick r:id="rId3" tooltip="Emblema UE"/>
              </a:rPr>
              <a:t>Emblema UE</a:t>
            </a:r>
            <a:r>
              <a:rPr lang="vi-VN">
                <a:latin typeface="Candara" pitchFamily="34" charset="0"/>
              </a:rPr>
              <a:t> </a:t>
            </a:r>
            <a:br>
              <a:rPr lang="vi-VN">
                <a:latin typeface="Candara" pitchFamily="34" charset="0"/>
              </a:rPr>
            </a:br>
            <a:r>
              <a:rPr lang="vi-VN">
                <a:latin typeface="Candara" pitchFamily="34" charset="0"/>
              </a:rPr>
              <a:t>Descărcaţi emblema UE şi consultaţi condiţiile privind reproducerea acesteia</a:t>
            </a:r>
          </a:p>
          <a:p>
            <a:r>
              <a:rPr lang="vi-VN" u="sng">
                <a:latin typeface="Candara" pitchFamily="34" charset="0"/>
                <a:hlinkClick r:id="rId4"/>
              </a:rPr>
              <a:t>Emblemele instituţiilor şi organismelor UE</a:t>
            </a:r>
            <a:r>
              <a:rPr lang="vi-VN">
                <a:latin typeface="Candara" pitchFamily="34" charset="0"/>
              </a:rPr>
              <a:t> </a:t>
            </a:r>
            <a:br>
              <a:rPr lang="vi-VN">
                <a:latin typeface="Candara" pitchFamily="34" charset="0"/>
              </a:rPr>
            </a:br>
            <a:r>
              <a:rPr lang="vi-VN">
                <a:latin typeface="Candara" pitchFamily="34" charset="0"/>
              </a:rPr>
              <a:t>Lista emblemelor instituţiilor şi organismelor europene</a:t>
            </a:r>
          </a:p>
          <a:p>
            <a:r>
              <a:rPr lang="vi-VN" b="1">
                <a:latin typeface="Candara" pitchFamily="34" charset="0"/>
              </a:rPr>
              <a:t>Autori</a:t>
            </a:r>
          </a:p>
          <a:p>
            <a:r>
              <a:rPr lang="vi-VN" u="sng">
                <a:latin typeface="Candara" pitchFamily="34" charset="0"/>
                <a:hlinkClick r:id="rId5"/>
              </a:rPr>
              <a:t>Terminologia UE (Eurojargonul) - ghid explicativ</a:t>
            </a:r>
            <a:r>
              <a:rPr lang="vi-VN">
                <a:latin typeface="Candara" pitchFamily="34" charset="0"/>
              </a:rPr>
              <a:t> </a:t>
            </a:r>
            <a:br>
              <a:rPr lang="vi-VN">
                <a:latin typeface="Candara" pitchFamily="34" charset="0"/>
              </a:rPr>
            </a:br>
            <a:r>
              <a:rPr lang="vi-VN">
                <a:latin typeface="Candara" pitchFamily="34" charset="0"/>
              </a:rPr>
              <a:t>Explicaţii ale unor cuvinte şi expresii utilizate în contextul activităţii Uniunii Europene</a:t>
            </a:r>
          </a:p>
          <a:p>
            <a:r>
              <a:rPr lang="vi-VN">
                <a:latin typeface="Candara" pitchFamily="34" charset="0"/>
              </a:rPr>
              <a:t>Glosar  </a:t>
            </a:r>
            <a:br>
              <a:rPr lang="vi-VN">
                <a:latin typeface="Candara" pitchFamily="34" charset="0"/>
              </a:rPr>
            </a:br>
            <a:r>
              <a:rPr lang="vi-VN">
                <a:latin typeface="Candara" pitchFamily="34" charset="0"/>
              </a:rPr>
              <a:t>Terminologie tehnică şi juridică, explicată</a:t>
            </a:r>
          </a:p>
          <a:p>
            <a:r>
              <a:rPr lang="vi-VN" u="sng">
                <a:latin typeface="Candara" pitchFamily="34" charset="0"/>
                <a:hlinkClick r:id="rId6"/>
              </a:rPr>
              <a:t>Eurovoc</a:t>
            </a:r>
            <a:r>
              <a:rPr lang="vi-VN">
                <a:latin typeface="Candara" pitchFamily="34" charset="0"/>
              </a:rPr>
              <a:t> </a:t>
            </a:r>
            <a:br>
              <a:rPr lang="vi-VN">
                <a:latin typeface="Candara" pitchFamily="34" charset="0"/>
              </a:rPr>
            </a:br>
            <a:r>
              <a:rPr lang="vi-VN">
                <a:latin typeface="Candara" pitchFamily="34" charset="0"/>
              </a:rPr>
              <a:t>Tezaur multilingv acoperind politicile, legislaţia, economia şi alte domenii relevante pentru UE</a:t>
            </a:r>
          </a:p>
          <a:p>
            <a:pPr algn="just"/>
            <a:endParaRPr lang="en-US">
              <a:latin typeface="Candara" pitchFamily="34" charset="0"/>
            </a:endParaRPr>
          </a:p>
        </p:txBody>
      </p:sp>
      <p:sp>
        <p:nvSpPr>
          <p:cNvPr id="4" name="TextBox 3"/>
          <p:cNvSpPr txBox="1">
            <a:spLocks noChangeArrowheads="1"/>
          </p:cNvSpPr>
          <p:nvPr/>
        </p:nvSpPr>
        <p:spPr bwMode="auto">
          <a:xfrm>
            <a:off x="22225" y="284163"/>
            <a:ext cx="9144000" cy="461962"/>
          </a:xfrm>
          <a:prstGeom prst="rect">
            <a:avLst/>
          </a:prstGeom>
          <a:noFill/>
          <a:ln w="9525">
            <a:noFill/>
            <a:miter lim="800000"/>
            <a:headEnd/>
            <a:tailEnd/>
          </a:ln>
        </p:spPr>
        <p:txBody>
          <a:bodyPr>
            <a:spAutoFit/>
          </a:bodyPr>
          <a:lstStyle/>
          <a:p>
            <a:pPr algn="ctr"/>
            <a:r>
              <a:rPr lang="ro-RO" sz="2400">
                <a:solidFill>
                  <a:schemeClr val="bg1"/>
                </a:solidFill>
                <a:latin typeface="Candara" pitchFamily="34" charset="0"/>
              </a:rPr>
              <a:t>Resurse pentru Editori şi Autori</a:t>
            </a:r>
            <a:endParaRPr lang="en-US" sz="2400">
              <a:solidFill>
                <a:schemeClr val="bg1"/>
              </a:solidFill>
              <a:latin typeface="Candara"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100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15500"/>
                            </p:stCondLst>
                            <p:childTnLst>
                              <p:par>
                                <p:cTn id="13" presetID="38" presetClass="entr" presetSubtype="0" accel="50000" fill="hold" grpId="0" nodeType="afterEffect">
                                  <p:stCondLst>
                                    <p:cond delay="1000"/>
                                  </p:stCondLst>
                                  <p:iterate type="lt">
                                    <p:tmPct val="50000"/>
                                  </p:iterate>
                                  <p:childTnLst>
                                    <p:set>
                                      <p:cBhvr>
                                        <p:cTn id="14" dur="1" fill="hold">
                                          <p:stCondLst>
                                            <p:cond delay="0"/>
                                          </p:stCondLst>
                                        </p:cTn>
                                        <p:tgtEl>
                                          <p:spTgt spid="2"/>
                                        </p:tgtEl>
                                        <p:attrNameLst>
                                          <p:attrName>style.visibility</p:attrName>
                                        </p:attrNameLst>
                                      </p:cBhvr>
                                      <p:to>
                                        <p:strVal val="visible"/>
                                      </p:to>
                                    </p:set>
                                    <p:set>
                                      <p:cBhvr>
                                        <p:cTn id="15" dur="227" fill="hold">
                                          <p:stCondLst>
                                            <p:cond delay="0"/>
                                          </p:stCondLst>
                                        </p:cTn>
                                        <p:tgtEl>
                                          <p:spTgt spid="2"/>
                                        </p:tgtEl>
                                        <p:attrNameLst>
                                          <p:attrName>style.rotation</p:attrName>
                                        </p:attrNameLst>
                                      </p:cBhvr>
                                      <p:to>
                                        <p:strVal val="-45.0"/>
                                      </p:to>
                                    </p:set>
                                    <p:anim calcmode="lin" valueType="num">
                                      <p:cBhvr>
                                        <p:cTn id="16" dur="227" fill="hold">
                                          <p:stCondLst>
                                            <p:cond delay="227"/>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17" dur="227"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8" dur="78" decel="50000" autoRev="1" fill="hold">
                                          <p:stCondLst>
                                            <p:cond delay="227"/>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9"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8913"/>
            <a:ext cx="9177338" cy="800100"/>
          </a:xfrm>
          <a:prstGeom prst="rect">
            <a:avLst/>
          </a:prstGeom>
          <a:noFill/>
        </p:spPr>
        <p:txBody>
          <a:bodyPr>
            <a:spAutoFit/>
          </a:bodyPr>
          <a:lstStyle/>
          <a:p>
            <a:pPr algn="ctr" fontAlgn="auto">
              <a:spcBef>
                <a:spcPts val="0"/>
              </a:spcBef>
              <a:spcAft>
                <a:spcPts val="0"/>
              </a:spcAft>
              <a:defRPr/>
            </a:pPr>
            <a:r>
              <a:rPr lang="ro-RO" sz="2800" dirty="0">
                <a:solidFill>
                  <a:schemeClr val="bg1"/>
                </a:solidFill>
                <a:latin typeface="+mj-lt"/>
              </a:rPr>
              <a:t>Personalul şi contractanţii instituţiilor UE</a:t>
            </a:r>
          </a:p>
          <a:p>
            <a:pPr algn="ctr" fontAlgn="auto">
              <a:spcBef>
                <a:spcPts val="0"/>
              </a:spcBef>
              <a:spcAft>
                <a:spcPts val="0"/>
              </a:spcAft>
              <a:defRPr/>
            </a:pPr>
            <a:endParaRPr lang="en-US" dirty="0">
              <a:latin typeface="+mn-lt"/>
            </a:endParaRPr>
          </a:p>
        </p:txBody>
      </p:sp>
      <p:sp>
        <p:nvSpPr>
          <p:cNvPr id="3" name="TextBox 2"/>
          <p:cNvSpPr txBox="1">
            <a:spLocks noChangeArrowheads="1"/>
          </p:cNvSpPr>
          <p:nvPr/>
        </p:nvSpPr>
        <p:spPr bwMode="auto">
          <a:xfrm>
            <a:off x="307975" y="1844675"/>
            <a:ext cx="8496300" cy="3446463"/>
          </a:xfrm>
          <a:prstGeom prst="rect">
            <a:avLst/>
          </a:prstGeom>
          <a:noFill/>
          <a:ln w="9525">
            <a:noFill/>
            <a:miter lim="800000"/>
            <a:headEnd/>
            <a:tailEnd/>
          </a:ln>
        </p:spPr>
        <p:txBody>
          <a:bodyPr>
            <a:spAutoFit/>
          </a:bodyPr>
          <a:lstStyle/>
          <a:p>
            <a:pPr marL="285750" indent="-285750">
              <a:buFont typeface="Arial" charset="0"/>
              <a:buChar char="•"/>
            </a:pPr>
            <a:r>
              <a:rPr lang="vi-VN" sz="2000">
                <a:latin typeface="Candara" pitchFamily="34" charset="0"/>
              </a:rPr>
              <a:t>Vademecum pentru publicaţii multimedia  </a:t>
            </a:r>
            <a:br>
              <a:rPr lang="vi-VN" sz="2000">
                <a:latin typeface="Candara" pitchFamily="34" charset="0"/>
              </a:rPr>
            </a:br>
            <a:r>
              <a:rPr lang="vi-VN" sz="2000">
                <a:latin typeface="Candara" pitchFamily="34" charset="0"/>
              </a:rPr>
              <a:t>Instrument de referinţă şi ghid de bune practici pentru personalul şi contractanţii instituţiilor UE implicaţi în pregătirea de materiale multimedia</a:t>
            </a:r>
          </a:p>
          <a:p>
            <a:pPr marL="285750" indent="-285750">
              <a:buFont typeface="Arial" charset="0"/>
              <a:buChar char="•"/>
            </a:pPr>
            <a:r>
              <a:rPr lang="vi-VN" sz="2000">
                <a:latin typeface="Candara" pitchFamily="34" charset="0"/>
              </a:rPr>
              <a:t>Ghidul furnizorilor de informaţii  </a:t>
            </a:r>
            <a:br>
              <a:rPr lang="vi-VN" sz="2000">
                <a:latin typeface="Candara" pitchFamily="34" charset="0"/>
              </a:rPr>
            </a:br>
            <a:r>
              <a:rPr lang="vi-VN" sz="2000">
                <a:latin typeface="Candara" pitchFamily="34" charset="0"/>
              </a:rPr>
              <a:t>Acest ghid este realizat de Comisia Europeană şi se adresează celor care gestionează site-uri ale UE (administratori, editori, furnizori de conţinut, dezvoltatori web şi contractanţi).</a:t>
            </a:r>
          </a:p>
          <a:p>
            <a:pPr marL="285750" indent="-285750">
              <a:buFont typeface="Arial" charset="0"/>
              <a:buChar char="•"/>
            </a:pPr>
            <a:r>
              <a:rPr lang="vi-VN" sz="2000">
                <a:latin typeface="Candara" pitchFamily="34" charset="0"/>
              </a:rPr>
              <a:t>Identitatea vizuală a Comisiei Europene    </a:t>
            </a:r>
            <a:br>
              <a:rPr lang="vi-VN" sz="2000">
                <a:latin typeface="Candara" pitchFamily="34" charset="0"/>
              </a:rPr>
            </a:br>
            <a:r>
              <a:rPr lang="vi-VN" sz="2000">
                <a:latin typeface="Candara" pitchFamily="34" charset="0"/>
              </a:rPr>
              <a:t>Principiile de bază privind aplicarea logoului şi a identităţii vizuale a Comisiei Europene la diverse produse de comunicare.</a:t>
            </a:r>
          </a:p>
          <a:p>
            <a:pPr marL="285750" indent="-285750" algn="just">
              <a:buFont typeface="Arial" charset="0"/>
              <a:buChar char="•"/>
            </a:pPr>
            <a:endParaRPr lang="en-US" sz="2000">
              <a:latin typeface="Candara" pitchFamily="34" charset="0"/>
            </a:endParaRPr>
          </a:p>
        </p:txBody>
      </p:sp>
      <p:pic>
        <p:nvPicPr>
          <p:cNvPr id="2050" name="Picture 2" descr="C:\Users\user\Desktop\hghghh.JPG"/>
          <p:cNvPicPr>
            <a:picLocks noChangeAspect="1" noChangeArrowheads="1"/>
          </p:cNvPicPr>
          <p:nvPr/>
        </p:nvPicPr>
        <p:blipFill>
          <a:blip r:embed="rId2"/>
          <a:srcRect/>
          <a:stretch>
            <a:fillRect/>
          </a:stretch>
        </p:blipFill>
        <p:spPr bwMode="auto">
          <a:xfrm>
            <a:off x="1022350" y="5516563"/>
            <a:ext cx="7112000" cy="90328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2000"/>
                            </p:stCondLst>
                            <p:childTnLst>
                              <p:par>
                                <p:cTn id="13" presetID="22" presetClass="entr" presetSubtype="4" fill="hold" nodeType="afterEffect">
                                  <p:stCondLst>
                                    <p:cond delay="750"/>
                                  </p:stCondLst>
                                  <p:childTnLst>
                                    <p:set>
                                      <p:cBhvr>
                                        <p:cTn id="14" dur="1" fill="hold">
                                          <p:stCondLst>
                                            <p:cond delay="0"/>
                                          </p:stCondLst>
                                        </p:cTn>
                                        <p:tgtEl>
                                          <p:spTgt spid="2050"/>
                                        </p:tgtEl>
                                        <p:attrNameLst>
                                          <p:attrName>style.visibility</p:attrName>
                                        </p:attrNameLst>
                                      </p:cBhvr>
                                      <p:to>
                                        <p:strVal val="visible"/>
                                      </p:to>
                                    </p:set>
                                    <p:animEffect transition="in" filter="wipe(down)">
                                      <p:cBhvr>
                                        <p:cTn id="1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260350"/>
            <a:ext cx="9144000" cy="800100"/>
          </a:xfrm>
          <a:prstGeom prst="rect">
            <a:avLst/>
          </a:prstGeom>
          <a:noFill/>
          <a:ln w="9525">
            <a:noFill/>
            <a:miter lim="800000"/>
            <a:headEnd/>
            <a:tailEnd/>
          </a:ln>
        </p:spPr>
        <p:txBody>
          <a:bodyPr>
            <a:spAutoFit/>
          </a:bodyPr>
          <a:lstStyle/>
          <a:p>
            <a:pPr algn="ctr"/>
            <a:r>
              <a:rPr lang="vi-VN" sz="2800">
                <a:solidFill>
                  <a:schemeClr val="bg1"/>
                </a:solidFill>
                <a:latin typeface="Candara" pitchFamily="34" charset="0"/>
              </a:rPr>
              <a:t>Politică lingvistică şi terminologie</a:t>
            </a:r>
          </a:p>
          <a:p>
            <a:pPr algn="ctr"/>
            <a:endParaRPr lang="en-US">
              <a:latin typeface="Candara" pitchFamily="34" charset="0"/>
            </a:endParaRPr>
          </a:p>
        </p:txBody>
      </p:sp>
      <p:sp>
        <p:nvSpPr>
          <p:cNvPr id="3" name="TextBox 2"/>
          <p:cNvSpPr txBox="1"/>
          <p:nvPr/>
        </p:nvSpPr>
        <p:spPr>
          <a:xfrm>
            <a:off x="323850" y="1196975"/>
            <a:ext cx="8496300" cy="5078413"/>
          </a:xfrm>
          <a:prstGeom prst="rect">
            <a:avLst/>
          </a:prstGeom>
          <a:noFill/>
        </p:spPr>
        <p:txBody>
          <a:bodyPr>
            <a:spAutoFit/>
          </a:bodyPr>
          <a:lstStyle/>
          <a:p>
            <a:pPr algn="just" fontAlgn="auto">
              <a:spcBef>
                <a:spcPts val="0"/>
              </a:spcBef>
              <a:spcAft>
                <a:spcPts val="0"/>
              </a:spcAft>
              <a:defRPr/>
            </a:pPr>
            <a:r>
              <a:rPr lang="vi-VN" dirty="0">
                <a:solidFill>
                  <a:schemeClr val="tx1">
                    <a:lumMod val="95000"/>
                    <a:lumOff val="5000"/>
                  </a:schemeClr>
                </a:solidFill>
                <a:latin typeface="Candara" pitchFamily="34" charset="0"/>
              </a:rPr>
              <a:t>Glosare tematice:</a:t>
            </a:r>
          </a:p>
          <a:p>
            <a:pPr marL="285750" indent="-285750" algn="just" fontAlgn="auto">
              <a:spcBef>
                <a:spcPts val="0"/>
              </a:spcBef>
              <a:spcAft>
                <a:spcPts val="0"/>
              </a:spcAft>
              <a:buFont typeface="Arial" pitchFamily="34" charset="0"/>
              <a:buChar char="•"/>
              <a:defRPr/>
            </a:pPr>
            <a:r>
              <a:rPr lang="vi-VN" dirty="0">
                <a:solidFill>
                  <a:schemeClr val="tx1">
                    <a:lumMod val="95000"/>
                    <a:lumOff val="5000"/>
                  </a:schemeClr>
                </a:solidFill>
                <a:latin typeface="Candara" pitchFamily="34" charset="0"/>
              </a:rPr>
              <a:t>Agricultură  </a:t>
            </a:r>
          </a:p>
          <a:p>
            <a:pPr marL="285750" indent="-285750" algn="just" fontAlgn="auto">
              <a:spcBef>
                <a:spcPts val="0"/>
              </a:spcBef>
              <a:spcAft>
                <a:spcPts val="0"/>
              </a:spcAft>
              <a:buFont typeface="Arial" pitchFamily="34" charset="0"/>
              <a:buChar char="•"/>
              <a:defRPr/>
            </a:pPr>
            <a:r>
              <a:rPr lang="vi-VN" dirty="0">
                <a:solidFill>
                  <a:schemeClr val="tx1">
                    <a:lumMod val="95000"/>
                    <a:lumOff val="5000"/>
                  </a:schemeClr>
                </a:solidFill>
                <a:latin typeface="Candara" pitchFamily="34" charset="0"/>
              </a:rPr>
              <a:t>Biosocietate  </a:t>
            </a:r>
          </a:p>
          <a:p>
            <a:pPr marL="285750" indent="-285750" algn="just" fontAlgn="auto">
              <a:spcBef>
                <a:spcPts val="0"/>
              </a:spcBef>
              <a:spcAft>
                <a:spcPts val="0"/>
              </a:spcAft>
              <a:buFont typeface="Arial" pitchFamily="34" charset="0"/>
              <a:buChar char="•"/>
              <a:defRPr/>
            </a:pPr>
            <a:r>
              <a:rPr lang="vi-VN" dirty="0">
                <a:solidFill>
                  <a:schemeClr val="tx1">
                    <a:lumMod val="95000"/>
                    <a:lumOff val="5000"/>
                  </a:schemeClr>
                </a:solidFill>
                <a:latin typeface="Candara" pitchFamily="34" charset="0"/>
              </a:rPr>
              <a:t>Buget    </a:t>
            </a:r>
          </a:p>
          <a:p>
            <a:pPr marL="285750" indent="-285750" algn="just" fontAlgn="auto">
              <a:spcBef>
                <a:spcPts val="0"/>
              </a:spcBef>
              <a:spcAft>
                <a:spcPts val="0"/>
              </a:spcAft>
              <a:buFont typeface="Arial" pitchFamily="34" charset="0"/>
              <a:buChar char="•"/>
              <a:defRPr/>
            </a:pPr>
            <a:r>
              <a:rPr lang="vi-VN" dirty="0">
                <a:solidFill>
                  <a:schemeClr val="tx1">
                    <a:lumMod val="95000"/>
                    <a:lumOff val="5000"/>
                  </a:schemeClr>
                </a:solidFill>
                <a:latin typeface="Candara" pitchFamily="34" charset="0"/>
              </a:rPr>
              <a:t>Vamă şi fiscalitate    </a:t>
            </a:r>
          </a:p>
          <a:p>
            <a:pPr marL="285750" indent="-285750" algn="just" fontAlgn="auto">
              <a:spcBef>
                <a:spcPts val="0"/>
              </a:spcBef>
              <a:spcAft>
                <a:spcPts val="0"/>
              </a:spcAft>
              <a:buFont typeface="Arial" pitchFamily="34" charset="0"/>
              <a:buChar char="•"/>
              <a:defRPr/>
            </a:pPr>
            <a:r>
              <a:rPr lang="vi-VN" dirty="0">
                <a:solidFill>
                  <a:schemeClr val="tx1">
                    <a:lumMod val="95000"/>
                    <a:lumOff val="5000"/>
                  </a:schemeClr>
                </a:solidFill>
                <a:latin typeface="Candara" pitchFamily="34" charset="0"/>
              </a:rPr>
              <a:t>Extindere    </a:t>
            </a:r>
          </a:p>
          <a:p>
            <a:pPr marL="285750" indent="-285750" algn="just" fontAlgn="auto">
              <a:spcBef>
                <a:spcPts val="0"/>
              </a:spcBef>
              <a:spcAft>
                <a:spcPts val="0"/>
              </a:spcAft>
              <a:buFont typeface="Arial" pitchFamily="34" charset="0"/>
              <a:buChar char="•"/>
              <a:defRPr/>
            </a:pPr>
            <a:r>
              <a:rPr lang="vi-VN" dirty="0">
                <a:solidFill>
                  <a:schemeClr val="tx1">
                    <a:lumMod val="95000"/>
                    <a:lumOff val="5000"/>
                  </a:schemeClr>
                </a:solidFill>
                <a:latin typeface="Candara" pitchFamily="34" charset="0"/>
                <a:hlinkClick r:id="rId2" tooltip="Întreprinderi şi industrie"/>
              </a:rPr>
              <a:t>Întreprinderi şi industrie</a:t>
            </a:r>
            <a:r>
              <a:rPr lang="vi-VN" dirty="0">
                <a:solidFill>
                  <a:schemeClr val="tx1">
                    <a:lumMod val="95000"/>
                    <a:lumOff val="5000"/>
                  </a:schemeClr>
                </a:solidFill>
                <a:latin typeface="Candara" pitchFamily="34" charset="0"/>
              </a:rPr>
              <a:t> </a:t>
            </a:r>
          </a:p>
          <a:p>
            <a:pPr marL="285750" indent="-285750" algn="just" fontAlgn="auto">
              <a:spcBef>
                <a:spcPts val="0"/>
              </a:spcBef>
              <a:spcAft>
                <a:spcPts val="0"/>
              </a:spcAft>
              <a:buFont typeface="Arial" pitchFamily="34" charset="0"/>
              <a:buChar char="•"/>
              <a:defRPr/>
            </a:pPr>
            <a:r>
              <a:rPr lang="vi-VN" dirty="0">
                <a:solidFill>
                  <a:schemeClr val="tx1">
                    <a:lumMod val="95000"/>
                    <a:lumOff val="5000"/>
                  </a:schemeClr>
                </a:solidFill>
                <a:latin typeface="Candara" pitchFamily="34" charset="0"/>
              </a:rPr>
              <a:t>Mediu  </a:t>
            </a:r>
          </a:p>
          <a:p>
            <a:pPr marL="285750" indent="-285750" algn="just" fontAlgn="auto">
              <a:spcBef>
                <a:spcPts val="0"/>
              </a:spcBef>
              <a:spcAft>
                <a:spcPts val="0"/>
              </a:spcAft>
              <a:buFont typeface="Arial" pitchFamily="34" charset="0"/>
              <a:buChar char="•"/>
              <a:defRPr/>
            </a:pPr>
            <a:r>
              <a:rPr lang="vi-VN" dirty="0">
                <a:solidFill>
                  <a:schemeClr val="tx1">
                    <a:lumMod val="95000"/>
                    <a:lumOff val="5000"/>
                  </a:schemeClr>
                </a:solidFill>
                <a:latin typeface="Candara" pitchFamily="34" charset="0"/>
              </a:rPr>
              <a:t>Convenţia europeană  </a:t>
            </a:r>
          </a:p>
          <a:p>
            <a:pPr marL="285750" indent="-285750" algn="just" fontAlgn="auto">
              <a:spcBef>
                <a:spcPts val="0"/>
              </a:spcBef>
              <a:spcAft>
                <a:spcPts val="0"/>
              </a:spcAft>
              <a:buFont typeface="Arial" pitchFamily="34" charset="0"/>
              <a:buChar char="•"/>
              <a:defRPr/>
            </a:pPr>
            <a:r>
              <a:rPr lang="vi-VN" dirty="0">
                <a:solidFill>
                  <a:schemeClr val="tx1">
                    <a:lumMod val="95000"/>
                    <a:lumOff val="5000"/>
                  </a:schemeClr>
                </a:solidFill>
                <a:latin typeface="Candara" pitchFamily="34" charset="0"/>
              </a:rPr>
              <a:t>Ocuparea forţei de muncă şi relaţii industriale în Europa (EMIRE)  </a:t>
            </a:r>
          </a:p>
          <a:p>
            <a:pPr marL="285750" indent="-285750" algn="just" fontAlgn="auto">
              <a:spcBef>
                <a:spcPts val="0"/>
              </a:spcBef>
              <a:spcAft>
                <a:spcPts val="0"/>
              </a:spcAft>
              <a:buFont typeface="Arial" pitchFamily="34" charset="0"/>
              <a:buChar char="•"/>
              <a:defRPr/>
            </a:pPr>
            <a:r>
              <a:rPr lang="vi-VN" dirty="0">
                <a:solidFill>
                  <a:schemeClr val="tx1">
                    <a:lumMod val="95000"/>
                    <a:lumOff val="5000"/>
                  </a:schemeClr>
                </a:solidFill>
                <a:latin typeface="Candara" pitchFamily="34" charset="0"/>
                <a:hlinkClick r:id="rId3"/>
              </a:rPr>
              <a:t>Reţeaua Judiciară Europeană în materie civilă şi comercială</a:t>
            </a:r>
            <a:r>
              <a:rPr lang="vi-VN" dirty="0">
                <a:solidFill>
                  <a:schemeClr val="tx1">
                    <a:lumMod val="95000"/>
                    <a:lumOff val="5000"/>
                  </a:schemeClr>
                </a:solidFill>
                <a:latin typeface="Candara" pitchFamily="34" charset="0"/>
              </a:rPr>
              <a:t> </a:t>
            </a:r>
          </a:p>
          <a:p>
            <a:pPr marL="285750" indent="-285750" algn="just" fontAlgn="auto">
              <a:spcBef>
                <a:spcPts val="0"/>
              </a:spcBef>
              <a:spcAft>
                <a:spcPts val="0"/>
              </a:spcAft>
              <a:buFont typeface="Arial" pitchFamily="34" charset="0"/>
              <a:buChar char="•"/>
              <a:defRPr/>
            </a:pPr>
            <a:r>
              <a:rPr lang="vi-VN" dirty="0">
                <a:solidFill>
                  <a:schemeClr val="tx1">
                    <a:lumMod val="95000"/>
                    <a:lumOff val="5000"/>
                  </a:schemeClr>
                </a:solidFill>
                <a:latin typeface="Candara" pitchFamily="34" charset="0"/>
              </a:rPr>
              <a:t>Justiţie şi afaceri interne    </a:t>
            </a:r>
          </a:p>
          <a:p>
            <a:pPr marL="285750" indent="-285750" algn="just" fontAlgn="auto">
              <a:spcBef>
                <a:spcPts val="0"/>
              </a:spcBef>
              <a:spcAft>
                <a:spcPts val="0"/>
              </a:spcAft>
              <a:buFont typeface="Arial" pitchFamily="34" charset="0"/>
              <a:buChar char="•"/>
              <a:defRPr/>
            </a:pPr>
            <a:r>
              <a:rPr lang="vi-VN" dirty="0">
                <a:solidFill>
                  <a:schemeClr val="tx1">
                    <a:lumMod val="95000"/>
                    <a:lumOff val="5000"/>
                  </a:schemeClr>
                </a:solidFill>
                <a:latin typeface="Candara" pitchFamily="34" charset="0"/>
              </a:rPr>
              <a:t>Glosar publicaţii multimedia  </a:t>
            </a:r>
          </a:p>
          <a:p>
            <a:pPr marL="285750" indent="-285750" algn="just" fontAlgn="auto">
              <a:spcBef>
                <a:spcPts val="0"/>
              </a:spcBef>
              <a:spcAft>
                <a:spcPts val="0"/>
              </a:spcAft>
              <a:buFont typeface="Arial" pitchFamily="34" charset="0"/>
              <a:buChar char="•"/>
              <a:defRPr/>
            </a:pPr>
            <a:r>
              <a:rPr lang="vi-VN" dirty="0">
                <a:solidFill>
                  <a:schemeClr val="tx1">
                    <a:lumMod val="95000"/>
                    <a:lumOff val="5000"/>
                  </a:schemeClr>
                </a:solidFill>
                <a:latin typeface="Candara" pitchFamily="34" charset="0"/>
              </a:rPr>
              <a:t>Securitatea reţelelor informatice şi a datelor  </a:t>
            </a:r>
          </a:p>
          <a:p>
            <a:pPr marL="285750" indent="-285750" algn="just" fontAlgn="auto">
              <a:spcBef>
                <a:spcPts val="0"/>
              </a:spcBef>
              <a:spcAft>
                <a:spcPts val="0"/>
              </a:spcAft>
              <a:buFont typeface="Arial" pitchFamily="34" charset="0"/>
              <a:buChar char="•"/>
              <a:defRPr/>
            </a:pPr>
            <a:r>
              <a:rPr lang="vi-VN" dirty="0">
                <a:solidFill>
                  <a:schemeClr val="tx1">
                    <a:lumMod val="95000"/>
                    <a:lumOff val="5000"/>
                  </a:schemeClr>
                </a:solidFill>
                <a:latin typeface="Candara" pitchFamily="34" charset="0"/>
                <a:hlinkClick r:id="rId4"/>
              </a:rPr>
              <a:t>Procedura legislativă ordinară (fosta „codecizie”)</a:t>
            </a:r>
            <a:r>
              <a:rPr lang="vi-VN" dirty="0">
                <a:solidFill>
                  <a:schemeClr val="tx1">
                    <a:lumMod val="95000"/>
                    <a:lumOff val="5000"/>
                  </a:schemeClr>
                </a:solidFill>
                <a:latin typeface="Candara" pitchFamily="34" charset="0"/>
              </a:rPr>
              <a:t> </a:t>
            </a:r>
          </a:p>
          <a:p>
            <a:pPr marL="285750" indent="-285750" algn="just" fontAlgn="auto">
              <a:spcBef>
                <a:spcPts val="0"/>
              </a:spcBef>
              <a:spcAft>
                <a:spcPts val="0"/>
              </a:spcAft>
              <a:buFont typeface="Arial" pitchFamily="34" charset="0"/>
              <a:buChar char="•"/>
              <a:defRPr/>
            </a:pPr>
            <a:r>
              <a:rPr lang="vi-VN" dirty="0">
                <a:solidFill>
                  <a:schemeClr val="tx1">
                    <a:lumMod val="95000"/>
                    <a:lumOff val="5000"/>
                  </a:schemeClr>
                </a:solidFill>
                <a:latin typeface="Candara" pitchFamily="34" charset="0"/>
                <a:hlinkClick r:id="rId5"/>
              </a:rPr>
              <a:t>Achiziţii publice - coduri CPV</a:t>
            </a:r>
            <a:r>
              <a:rPr lang="vi-VN" dirty="0">
                <a:solidFill>
                  <a:schemeClr val="tx1">
                    <a:lumMod val="95000"/>
                    <a:lumOff val="5000"/>
                  </a:schemeClr>
                </a:solidFill>
                <a:latin typeface="Candara" pitchFamily="34" charset="0"/>
              </a:rPr>
              <a:t> </a:t>
            </a:r>
          </a:p>
          <a:p>
            <a:pPr marL="285750" indent="-285750" algn="just" fontAlgn="auto">
              <a:spcBef>
                <a:spcPts val="0"/>
              </a:spcBef>
              <a:spcAft>
                <a:spcPts val="0"/>
              </a:spcAft>
              <a:buFont typeface="Arial" pitchFamily="34" charset="0"/>
              <a:buChar char="•"/>
              <a:defRPr/>
            </a:pPr>
            <a:r>
              <a:rPr lang="vi-VN" dirty="0">
                <a:solidFill>
                  <a:schemeClr val="tx1">
                    <a:lumMod val="95000"/>
                    <a:lumOff val="5000"/>
                  </a:schemeClr>
                </a:solidFill>
                <a:latin typeface="Candara" pitchFamily="34" charset="0"/>
                <a:hlinkClick r:id="rId6" tooltip="Dezvoltare regională"/>
              </a:rPr>
              <a:t>Dezvoltare regională</a:t>
            </a:r>
            <a:r>
              <a:rPr lang="vi-VN" dirty="0">
                <a:solidFill>
                  <a:schemeClr val="tx1">
                    <a:lumMod val="95000"/>
                    <a:lumOff val="5000"/>
                  </a:schemeClr>
                </a:solidFill>
                <a:latin typeface="Candara" pitchFamily="34" charset="0"/>
              </a:rPr>
              <a:t> </a:t>
            </a:r>
          </a:p>
          <a:p>
            <a:pPr marL="285750" indent="-285750" algn="just" fontAlgn="auto">
              <a:spcBef>
                <a:spcPts val="0"/>
              </a:spcBef>
              <a:spcAft>
                <a:spcPts val="0"/>
              </a:spcAft>
              <a:buFont typeface="Arial" pitchFamily="34" charset="0"/>
              <a:buChar char="•"/>
              <a:defRPr/>
            </a:pPr>
            <a:r>
              <a:rPr lang="vi-VN" dirty="0">
                <a:solidFill>
                  <a:schemeClr val="tx1">
                    <a:lumMod val="95000"/>
                    <a:lumOff val="5000"/>
                  </a:schemeClr>
                </a:solidFill>
                <a:latin typeface="Candara" pitchFamily="34" charset="0"/>
              </a:rPr>
              <a:t>Glosare de termeni pentru traduceri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90">
                                          <p:stCondLst>
                                            <p:cond delay="0"/>
                                          </p:stCondLst>
                                        </p:cTn>
                                        <p:tgtEl>
                                          <p:spTgt spid="2"/>
                                        </p:tgtEl>
                                      </p:cBhvr>
                                    </p:animEffect>
                                    <p:anim calcmode="lin" valueType="num">
                                      <p:cBhvr>
                                        <p:cTn id="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gtEl>
                                      </p:cBhvr>
                                      <p:to x="100000" y="60000"/>
                                    </p:animScale>
                                    <p:animScale>
                                      <p:cBhvr>
                                        <p:cTn id="14" dur="83" decel="50000">
                                          <p:stCondLst>
                                            <p:cond delay="338"/>
                                          </p:stCondLst>
                                        </p:cTn>
                                        <p:tgtEl>
                                          <p:spTgt spid="2"/>
                                        </p:tgtEl>
                                      </p:cBhvr>
                                      <p:to x="100000" y="100000"/>
                                    </p:animScale>
                                    <p:animScale>
                                      <p:cBhvr>
                                        <p:cTn id="15" dur="13">
                                          <p:stCondLst>
                                            <p:cond delay="656"/>
                                          </p:stCondLst>
                                        </p:cTn>
                                        <p:tgtEl>
                                          <p:spTgt spid="2"/>
                                        </p:tgtEl>
                                      </p:cBhvr>
                                      <p:to x="100000" y="80000"/>
                                    </p:animScale>
                                    <p:animScale>
                                      <p:cBhvr>
                                        <p:cTn id="16" dur="83" decel="50000">
                                          <p:stCondLst>
                                            <p:cond delay="669"/>
                                          </p:stCondLst>
                                        </p:cTn>
                                        <p:tgtEl>
                                          <p:spTgt spid="2"/>
                                        </p:tgtEl>
                                      </p:cBhvr>
                                      <p:to x="100000" y="100000"/>
                                    </p:animScale>
                                    <p:animScale>
                                      <p:cBhvr>
                                        <p:cTn id="17" dur="13">
                                          <p:stCondLst>
                                            <p:cond delay="821"/>
                                          </p:stCondLst>
                                        </p:cTn>
                                        <p:tgtEl>
                                          <p:spTgt spid="2"/>
                                        </p:tgtEl>
                                      </p:cBhvr>
                                      <p:to x="100000" y="90000"/>
                                    </p:animScale>
                                    <p:animScale>
                                      <p:cBhvr>
                                        <p:cTn id="18" dur="83" decel="50000">
                                          <p:stCondLst>
                                            <p:cond delay="834"/>
                                          </p:stCondLst>
                                        </p:cTn>
                                        <p:tgtEl>
                                          <p:spTgt spid="2"/>
                                        </p:tgtEl>
                                      </p:cBhvr>
                                      <p:to x="100000" y="100000"/>
                                    </p:animScale>
                                    <p:animScale>
                                      <p:cBhvr>
                                        <p:cTn id="19" dur="13">
                                          <p:stCondLst>
                                            <p:cond delay="904"/>
                                          </p:stCondLst>
                                        </p:cTn>
                                        <p:tgtEl>
                                          <p:spTgt spid="2"/>
                                        </p:tgtEl>
                                      </p:cBhvr>
                                      <p:to x="100000" y="95000"/>
                                    </p:animScale>
                                    <p:animScale>
                                      <p:cBhvr>
                                        <p:cTn id="20" dur="83" decel="50000">
                                          <p:stCondLst>
                                            <p:cond delay="917"/>
                                          </p:stCondLst>
                                        </p:cTn>
                                        <p:tgtEl>
                                          <p:spTgt spid="2"/>
                                        </p:tgtEl>
                                      </p:cBhvr>
                                      <p:to x="100000" y="100000"/>
                                    </p:animScale>
                                  </p:childTnLst>
                                </p:cTn>
                              </p:par>
                            </p:childTnLst>
                          </p:cTn>
                        </p:par>
                        <p:par>
                          <p:cTn id="21" fill="hold">
                            <p:stCondLst>
                              <p:cond delay="1500"/>
                            </p:stCondLst>
                            <p:childTnLst>
                              <p:par>
                                <p:cTn id="22" presetID="26" presetClass="entr" presetSubtype="0" fill="hold" grpId="0" nodeType="afterEffect">
                                  <p:stCondLst>
                                    <p:cond delay="75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290">
                                          <p:stCondLst>
                                            <p:cond delay="0"/>
                                          </p:stCondLst>
                                        </p:cTn>
                                        <p:tgtEl>
                                          <p:spTgt spid="3"/>
                                        </p:tgtEl>
                                      </p:cBhvr>
                                    </p:animEffect>
                                    <p:anim calcmode="lin" valueType="num">
                                      <p:cBhvr>
                                        <p:cTn id="25"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30" dur="13">
                                          <p:stCondLst>
                                            <p:cond delay="325"/>
                                          </p:stCondLst>
                                        </p:cTn>
                                        <p:tgtEl>
                                          <p:spTgt spid="3"/>
                                        </p:tgtEl>
                                      </p:cBhvr>
                                      <p:to x="100000" y="60000"/>
                                    </p:animScale>
                                    <p:animScale>
                                      <p:cBhvr>
                                        <p:cTn id="31" dur="83" decel="50000">
                                          <p:stCondLst>
                                            <p:cond delay="338"/>
                                          </p:stCondLst>
                                        </p:cTn>
                                        <p:tgtEl>
                                          <p:spTgt spid="3"/>
                                        </p:tgtEl>
                                      </p:cBhvr>
                                      <p:to x="100000" y="100000"/>
                                    </p:animScale>
                                    <p:animScale>
                                      <p:cBhvr>
                                        <p:cTn id="32" dur="13">
                                          <p:stCondLst>
                                            <p:cond delay="656"/>
                                          </p:stCondLst>
                                        </p:cTn>
                                        <p:tgtEl>
                                          <p:spTgt spid="3"/>
                                        </p:tgtEl>
                                      </p:cBhvr>
                                      <p:to x="100000" y="80000"/>
                                    </p:animScale>
                                    <p:animScale>
                                      <p:cBhvr>
                                        <p:cTn id="33" dur="83" decel="50000">
                                          <p:stCondLst>
                                            <p:cond delay="669"/>
                                          </p:stCondLst>
                                        </p:cTn>
                                        <p:tgtEl>
                                          <p:spTgt spid="3"/>
                                        </p:tgtEl>
                                      </p:cBhvr>
                                      <p:to x="100000" y="100000"/>
                                    </p:animScale>
                                    <p:animScale>
                                      <p:cBhvr>
                                        <p:cTn id="34" dur="13">
                                          <p:stCondLst>
                                            <p:cond delay="821"/>
                                          </p:stCondLst>
                                        </p:cTn>
                                        <p:tgtEl>
                                          <p:spTgt spid="3"/>
                                        </p:tgtEl>
                                      </p:cBhvr>
                                      <p:to x="100000" y="90000"/>
                                    </p:animScale>
                                    <p:animScale>
                                      <p:cBhvr>
                                        <p:cTn id="35" dur="83" decel="50000">
                                          <p:stCondLst>
                                            <p:cond delay="834"/>
                                          </p:stCondLst>
                                        </p:cTn>
                                        <p:tgtEl>
                                          <p:spTgt spid="3"/>
                                        </p:tgtEl>
                                      </p:cBhvr>
                                      <p:to x="100000" y="100000"/>
                                    </p:animScale>
                                    <p:animScale>
                                      <p:cBhvr>
                                        <p:cTn id="36" dur="13">
                                          <p:stCondLst>
                                            <p:cond delay="904"/>
                                          </p:stCondLst>
                                        </p:cTn>
                                        <p:tgtEl>
                                          <p:spTgt spid="3"/>
                                        </p:tgtEl>
                                      </p:cBhvr>
                                      <p:to x="100000" y="95000"/>
                                    </p:animScale>
                                    <p:animScale>
                                      <p:cBhvr>
                                        <p:cTn id="37"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3" descr="C:\Users\user\Desktop\JHHJ.JPG"/>
          <p:cNvPicPr>
            <a:picLocks noChangeAspect="1" noChangeArrowheads="1"/>
          </p:cNvPicPr>
          <p:nvPr/>
        </p:nvPicPr>
        <p:blipFill>
          <a:blip r:embed="rId2"/>
          <a:srcRect/>
          <a:stretch>
            <a:fillRect/>
          </a:stretch>
        </p:blipFill>
        <p:spPr bwMode="auto">
          <a:xfrm>
            <a:off x="107950" y="5805488"/>
            <a:ext cx="4211638" cy="1008062"/>
          </a:xfrm>
          <a:prstGeom prst="rect">
            <a:avLst/>
          </a:prstGeom>
          <a:noFill/>
          <a:ln w="9525">
            <a:noFill/>
            <a:miter lim="800000"/>
            <a:headEnd/>
            <a:tailEnd/>
          </a:ln>
        </p:spPr>
      </p:pic>
      <p:sp>
        <p:nvSpPr>
          <p:cNvPr id="5" name="TextBox 4"/>
          <p:cNvSpPr txBox="1">
            <a:spLocks noChangeArrowheads="1"/>
          </p:cNvSpPr>
          <p:nvPr/>
        </p:nvSpPr>
        <p:spPr bwMode="auto">
          <a:xfrm>
            <a:off x="250825" y="4797425"/>
            <a:ext cx="8642350" cy="461963"/>
          </a:xfrm>
          <a:prstGeom prst="rect">
            <a:avLst/>
          </a:prstGeom>
          <a:noFill/>
          <a:ln w="9525">
            <a:noFill/>
            <a:miter lim="800000"/>
            <a:headEnd/>
            <a:tailEnd/>
          </a:ln>
        </p:spPr>
        <p:txBody>
          <a:bodyPr>
            <a:spAutoFit/>
          </a:bodyPr>
          <a:lstStyle/>
          <a:p>
            <a:r>
              <a:rPr lang="en-US" sz="2400">
                <a:solidFill>
                  <a:schemeClr val="bg1"/>
                </a:solidFill>
                <a:latin typeface="Candara" pitchFamily="34" charset="0"/>
              </a:rPr>
              <a:t>http://europa.eu/index_ro.htm</a:t>
            </a:r>
          </a:p>
        </p:txBody>
      </p:sp>
      <p:sp>
        <p:nvSpPr>
          <p:cNvPr id="6" name="TextBox 5"/>
          <p:cNvSpPr txBox="1">
            <a:spLocks noChangeArrowheads="1"/>
          </p:cNvSpPr>
          <p:nvPr/>
        </p:nvSpPr>
        <p:spPr bwMode="auto">
          <a:xfrm>
            <a:off x="250825" y="1484313"/>
            <a:ext cx="8642350" cy="585787"/>
          </a:xfrm>
          <a:prstGeom prst="rect">
            <a:avLst/>
          </a:prstGeom>
          <a:noFill/>
          <a:ln w="9525">
            <a:noFill/>
            <a:miter lim="800000"/>
            <a:headEnd/>
            <a:tailEnd/>
          </a:ln>
        </p:spPr>
        <p:txBody>
          <a:bodyPr>
            <a:spAutoFit/>
          </a:bodyPr>
          <a:lstStyle/>
          <a:p>
            <a:pPr algn="ctr"/>
            <a:r>
              <a:rPr lang="ro-RO" sz="3200">
                <a:solidFill>
                  <a:schemeClr val="bg1"/>
                </a:solidFill>
                <a:latin typeface="Candara" pitchFamily="34" charset="0"/>
              </a:rPr>
              <a:t>Sfârşit</a:t>
            </a:r>
            <a:endParaRPr lang="en-US" sz="3200">
              <a:solidFill>
                <a:schemeClr val="bg1"/>
              </a:solidFill>
              <a:latin typeface="Candara"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set>
                                      <p:cBhvr>
                                        <p:cTn id="7" dur="455" fill="hold">
                                          <p:stCondLst>
                                            <p:cond delay="0"/>
                                          </p:stCondLst>
                                        </p:cTn>
                                        <p:tgtEl>
                                          <p:spTgt spid="6"/>
                                        </p:tgtEl>
                                        <p:attrNameLst>
                                          <p:attrName>style.rotation</p:attrName>
                                        </p:attrNameLst>
                                      </p:cBhvr>
                                      <p:to>
                                        <p:strVal val="-45.0"/>
                                      </p:to>
                                    </p:set>
                                    <p:anim calcmode="lin" valueType="num">
                                      <p:cBhvr>
                                        <p:cTn id="8" dur="455" fill="hold">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6"/>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4000"/>
                            </p:stCondLst>
                            <p:childTnLst>
                              <p:par>
                                <p:cTn id="13" presetID="38" presetClass="entr" presetSubtype="0" accel="50000" fill="hold" grpId="1" nodeType="afterEffect">
                                  <p:stCondLst>
                                    <p:cond delay="0"/>
                                  </p:stCondLst>
                                  <p:iterate type="lt">
                                    <p:tmPct val="50000"/>
                                  </p:iterate>
                                  <p:childTnLst>
                                    <p:set>
                                      <p:cBhvr>
                                        <p:cTn id="14" dur="1" fill="hold">
                                          <p:stCondLst>
                                            <p:cond delay="0"/>
                                          </p:stCondLst>
                                        </p:cTn>
                                        <p:tgtEl>
                                          <p:spTgt spid="5"/>
                                        </p:tgtEl>
                                        <p:attrNameLst>
                                          <p:attrName>style.visibility</p:attrName>
                                        </p:attrNameLst>
                                      </p:cBhvr>
                                      <p:to>
                                        <p:strVal val="visible"/>
                                      </p:to>
                                    </p:set>
                                    <p:set>
                                      <p:cBhvr>
                                        <p:cTn id="15" dur="455" fill="hold">
                                          <p:stCondLst>
                                            <p:cond delay="0"/>
                                          </p:stCondLst>
                                        </p:cTn>
                                        <p:tgtEl>
                                          <p:spTgt spid="5"/>
                                        </p:tgtEl>
                                        <p:attrNameLst>
                                          <p:attrName>style.rotation</p:attrName>
                                        </p:attrNameLst>
                                      </p:cBhvr>
                                      <p:to>
                                        <p:strVal val="-45.0"/>
                                      </p:to>
                                    </p:set>
                                    <p:anim calcmode="lin" valueType="num">
                                      <p:cBhvr>
                                        <p:cTn id="16"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par>
                          <p:cTn id="20" fill="hold">
                            <p:stCondLst>
                              <p:cond delay="19000"/>
                            </p:stCondLst>
                            <p:childTnLst>
                              <p:par>
                                <p:cTn id="21" presetID="34" presetClass="emph" presetSubtype="0" fill="hold" grpId="0" nodeType="afterEffect">
                                  <p:stCondLst>
                                    <p:cond delay="0"/>
                                  </p:stCondLst>
                                  <p:iterate type="lt">
                                    <p:tmPct val="10000"/>
                                  </p:iterate>
                                  <p:childTnLst>
                                    <p:animMotion origin="layout" path="M 0 -1.85185E-6 L 0 -0.11759 " pathEditMode="relative" rAng="0" ptsTypes="AA">
                                      <p:cBhvr>
                                        <p:cTn id="22" dur="250" accel="50000" decel="50000" autoRev="1" fill="hold">
                                          <p:stCondLst>
                                            <p:cond delay="0"/>
                                          </p:stCondLst>
                                        </p:cTn>
                                        <p:tgtEl>
                                          <p:spTgt spid="5"/>
                                        </p:tgtEl>
                                        <p:attrNameLst>
                                          <p:attrName>ppt_x</p:attrName>
                                          <p:attrName>ppt_y</p:attrName>
                                        </p:attrNameLst>
                                      </p:cBhvr>
                                      <p:rCtr x="0" y="-5880"/>
                                    </p:animMotion>
                                    <p:animRot by="1500000">
                                      <p:cBhvr>
                                        <p:cTn id="23" dur="125" fill="hold">
                                          <p:stCondLst>
                                            <p:cond delay="0"/>
                                          </p:stCondLst>
                                        </p:cTn>
                                        <p:tgtEl>
                                          <p:spTgt spid="5"/>
                                        </p:tgtEl>
                                        <p:attrNameLst>
                                          <p:attrName>r</p:attrName>
                                        </p:attrNameLst>
                                      </p:cBhvr>
                                    </p:animRot>
                                    <p:animRot by="-1500000">
                                      <p:cBhvr>
                                        <p:cTn id="24" dur="125" fill="hold">
                                          <p:stCondLst>
                                            <p:cond delay="125"/>
                                          </p:stCondLst>
                                        </p:cTn>
                                        <p:tgtEl>
                                          <p:spTgt spid="5"/>
                                        </p:tgtEl>
                                        <p:attrNameLst>
                                          <p:attrName>r</p:attrName>
                                        </p:attrNameLst>
                                      </p:cBhvr>
                                    </p:animRot>
                                    <p:animRot by="-1500000">
                                      <p:cBhvr>
                                        <p:cTn id="25" dur="125" fill="hold">
                                          <p:stCondLst>
                                            <p:cond delay="250"/>
                                          </p:stCondLst>
                                        </p:cTn>
                                        <p:tgtEl>
                                          <p:spTgt spid="5"/>
                                        </p:tgtEl>
                                        <p:attrNameLst>
                                          <p:attrName>r</p:attrName>
                                        </p:attrNameLst>
                                      </p:cBhvr>
                                    </p:animRot>
                                    <p:animRot by="1500000">
                                      <p:cBhvr>
                                        <p:cTn id="26"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htr.JPG"/>
          <p:cNvPicPr>
            <a:picLocks noChangeAspect="1" noChangeArrowheads="1"/>
          </p:cNvPicPr>
          <p:nvPr/>
        </p:nvPicPr>
        <p:blipFill>
          <a:blip r:embed="rId2"/>
          <a:srcRect/>
          <a:stretch>
            <a:fillRect/>
          </a:stretch>
        </p:blipFill>
        <p:spPr bwMode="auto">
          <a:xfrm>
            <a:off x="912813" y="692150"/>
            <a:ext cx="7318375" cy="5851525"/>
          </a:xfrm>
          <a:prstGeom prst="rect">
            <a:avLst/>
          </a:prstGeom>
          <a:ln>
            <a:noFill/>
          </a:ln>
          <a:effectLst>
            <a:outerShdw blurRad="292100" dist="139700" dir="2700000" algn="tl" rotWithShape="0">
              <a:srgbClr val="333333">
                <a:alpha val="65000"/>
              </a:srgbClr>
            </a:outerShdw>
          </a:effectLst>
          <a:extLst>
            <a:ext uri="{909E8E84-426E-40DD-AFC4-6F175D3DCCD1}"/>
          </a:extLst>
        </p:spPr>
      </p:pic>
      <p:sp>
        <p:nvSpPr>
          <p:cNvPr id="4" name="TextBox 3"/>
          <p:cNvSpPr txBox="1">
            <a:spLocks noChangeArrowheads="1"/>
          </p:cNvSpPr>
          <p:nvPr/>
        </p:nvSpPr>
        <p:spPr bwMode="auto">
          <a:xfrm>
            <a:off x="0" y="180975"/>
            <a:ext cx="9144000" cy="585788"/>
          </a:xfrm>
          <a:prstGeom prst="rect">
            <a:avLst/>
          </a:prstGeom>
          <a:noFill/>
          <a:ln w="9525">
            <a:noFill/>
            <a:miter lim="800000"/>
            <a:headEnd/>
            <a:tailEnd/>
          </a:ln>
        </p:spPr>
        <p:txBody>
          <a:bodyPr>
            <a:spAutoFit/>
          </a:bodyPr>
          <a:lstStyle/>
          <a:p>
            <a:pPr algn="ctr"/>
            <a:r>
              <a:rPr lang="ro-RO" sz="3200">
                <a:solidFill>
                  <a:schemeClr val="bg1"/>
                </a:solidFill>
                <a:latin typeface="Candara" pitchFamily="34" charset="0"/>
              </a:rPr>
              <a:t>Prezentare Generală</a:t>
            </a:r>
            <a:endParaRPr lang="en-US" sz="3200">
              <a:solidFill>
                <a:schemeClr val="bg1"/>
              </a:solidFill>
              <a:latin typeface="Candara"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4" presetClass="entr" presetSubtype="10" fill="hold" nodeType="afterEffect">
                                  <p:stCondLst>
                                    <p:cond delay="500"/>
                                  </p:stCondLst>
                                  <p:childTnLst>
                                    <p:set>
                                      <p:cBhvr>
                                        <p:cTn id="12" dur="1" fill="hold">
                                          <p:stCondLst>
                                            <p:cond delay="0"/>
                                          </p:stCondLst>
                                        </p:cTn>
                                        <p:tgtEl>
                                          <p:spTgt spid="2050"/>
                                        </p:tgtEl>
                                        <p:attrNameLst>
                                          <p:attrName>style.visibility</p:attrName>
                                        </p:attrNameLst>
                                      </p:cBhvr>
                                      <p:to>
                                        <p:strVal val="visible"/>
                                      </p:to>
                                    </p:set>
                                    <p:animEffect transition="in" filter="randombar(horizontal)">
                                      <p:cBhvr>
                                        <p:cTn id="13" dur="75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233363"/>
            <a:ext cx="9144000" cy="646112"/>
          </a:xfrm>
          <a:prstGeom prst="rect">
            <a:avLst/>
          </a:prstGeom>
          <a:noFill/>
          <a:ln w="9525">
            <a:noFill/>
            <a:miter lim="800000"/>
            <a:headEnd/>
            <a:tailEnd/>
          </a:ln>
        </p:spPr>
        <p:txBody>
          <a:bodyPr>
            <a:spAutoFit/>
          </a:bodyPr>
          <a:lstStyle/>
          <a:p>
            <a:pPr algn="ctr"/>
            <a:r>
              <a:rPr lang="en-US" sz="3600">
                <a:solidFill>
                  <a:schemeClr val="bg1"/>
                </a:solidFill>
                <a:latin typeface="Candara" pitchFamily="34" charset="0"/>
              </a:rPr>
              <a:t>Col</a:t>
            </a:r>
            <a:r>
              <a:rPr lang="ro-RO" sz="3600">
                <a:solidFill>
                  <a:schemeClr val="bg1"/>
                </a:solidFill>
                <a:latin typeface="Candara" pitchFamily="34" charset="0"/>
              </a:rPr>
              <a:t>ţul copiilor</a:t>
            </a:r>
            <a:endParaRPr lang="en-US" sz="3600">
              <a:solidFill>
                <a:schemeClr val="bg1"/>
              </a:solidFill>
              <a:latin typeface="Candara" pitchFamily="34" charset="0"/>
            </a:endParaRPr>
          </a:p>
        </p:txBody>
      </p:sp>
      <p:pic>
        <p:nvPicPr>
          <p:cNvPr id="3076" name="Picture 4" descr="C:\Users\user\Desktop\hhd.JPG"/>
          <p:cNvPicPr>
            <a:picLocks noChangeAspect="1" noChangeArrowheads="1"/>
          </p:cNvPicPr>
          <p:nvPr/>
        </p:nvPicPr>
        <p:blipFill>
          <a:blip r:embed="rId2"/>
          <a:srcRect/>
          <a:stretch>
            <a:fillRect/>
          </a:stretch>
        </p:blipFill>
        <p:spPr bwMode="auto">
          <a:xfrm>
            <a:off x="5435600" y="2916238"/>
            <a:ext cx="3028950" cy="3048000"/>
          </a:xfrm>
          <a:prstGeom prst="rect">
            <a:avLst/>
          </a:prstGeom>
          <a:noFill/>
          <a:ln w="9525">
            <a:noFill/>
            <a:miter lim="800000"/>
            <a:headEnd/>
            <a:tailEnd/>
          </a:ln>
        </p:spPr>
      </p:pic>
      <p:pic>
        <p:nvPicPr>
          <p:cNvPr id="3077" name="Picture 5" descr="C:\Users\user\Desktop\dghhhd.JPG"/>
          <p:cNvPicPr>
            <a:picLocks noChangeAspect="1" noChangeArrowheads="1"/>
          </p:cNvPicPr>
          <p:nvPr/>
        </p:nvPicPr>
        <p:blipFill>
          <a:blip r:embed="rId3">
            <a:extLst>
              <a:ext uri="{28A0092B-C50C-407E-A947-70E740481C1C}"/>
            </a:extLst>
          </a:blip>
          <a:srcRect/>
          <a:stretch>
            <a:fillRect/>
          </a:stretch>
        </p:blipFill>
        <p:spPr bwMode="auto">
          <a:xfrm>
            <a:off x="5908780" y="274234"/>
            <a:ext cx="2888028" cy="1210550"/>
          </a:xfrm>
          <a:prstGeom prst="rect">
            <a:avLst/>
          </a:prstGeom>
          <a:ln>
            <a:noFill/>
          </a:ln>
          <a:effectLst>
            <a:softEdge rad="112500"/>
          </a:effectLst>
          <a:extLst>
            <a:ext uri="{909E8E84-426E-40DD-AFC4-6F175D3DCCD1}"/>
          </a:extLst>
        </p:spPr>
      </p:pic>
      <p:sp>
        <p:nvSpPr>
          <p:cNvPr id="3" name="TextBox 2"/>
          <p:cNvSpPr txBox="1">
            <a:spLocks noChangeArrowheads="1"/>
          </p:cNvSpPr>
          <p:nvPr/>
        </p:nvSpPr>
        <p:spPr bwMode="auto">
          <a:xfrm>
            <a:off x="323850" y="1484313"/>
            <a:ext cx="8496300" cy="1200150"/>
          </a:xfrm>
          <a:prstGeom prst="rect">
            <a:avLst/>
          </a:prstGeom>
          <a:noFill/>
          <a:ln w="9525">
            <a:noFill/>
            <a:miter lim="800000"/>
            <a:headEnd/>
            <a:tailEnd/>
          </a:ln>
        </p:spPr>
        <p:txBody>
          <a:bodyPr>
            <a:spAutoFit/>
          </a:bodyPr>
          <a:lstStyle/>
          <a:p>
            <a:pPr algn="just"/>
            <a:r>
              <a:rPr lang="ro-RO">
                <a:latin typeface="Candara" pitchFamily="34" charset="0"/>
              </a:rPr>
              <a:t>	</a:t>
            </a:r>
            <a:r>
              <a:rPr lang="vi-VN">
                <a:latin typeface="Tahoma" pitchFamily="34" charset="0"/>
              </a:rPr>
              <a:t>Site-ul UE despre drepturile copiilor este destinat copiilor şi adolescenţilor ca TINE! Joacă diverse jocuri, uită-te la desene animate şi informează-te despre drepturile tale. Tot aici poţi afla pe cine să contactezi dacă simţi că nu eşti tratat corect. Oli, Ana şi prietenii lor îţi vor arăta ce trebuie să faci!</a:t>
            </a:r>
            <a:endParaRPr lang="en-US">
              <a:latin typeface="Candara" pitchFamily="34" charset="0"/>
            </a:endParaRPr>
          </a:p>
        </p:txBody>
      </p:sp>
      <p:sp>
        <p:nvSpPr>
          <p:cNvPr id="4" name="TextBox 3"/>
          <p:cNvSpPr txBox="1">
            <a:spLocks noChangeArrowheads="1"/>
          </p:cNvSpPr>
          <p:nvPr/>
        </p:nvSpPr>
        <p:spPr bwMode="auto">
          <a:xfrm>
            <a:off x="419100" y="2916238"/>
            <a:ext cx="4584700" cy="3138487"/>
          </a:xfrm>
          <a:prstGeom prst="rect">
            <a:avLst/>
          </a:prstGeom>
          <a:noFill/>
          <a:ln w="9525">
            <a:noFill/>
            <a:miter lim="800000"/>
            <a:headEnd/>
            <a:tailEnd/>
          </a:ln>
        </p:spPr>
        <p:txBody>
          <a:bodyPr>
            <a:spAutoFit/>
          </a:bodyPr>
          <a:lstStyle/>
          <a:p>
            <a:pPr algn="just"/>
            <a:r>
              <a:rPr lang="ro-RO">
                <a:latin typeface="Candara" pitchFamily="34" charset="0"/>
              </a:rPr>
              <a:t>	</a:t>
            </a:r>
            <a:r>
              <a:rPr lang="vi-VN">
                <a:latin typeface="Tahoma" pitchFamily="34" charset="0"/>
              </a:rPr>
              <a:t>UE depune eforturi pentru a îmbunătăţi viaţa copiilor şi a tinerilor. Trebuie să îţi cunoşti drepturile, să ştii la ce te poţi aştepta din partea celor din jur şi cu ceea ce nu trebuie să fii de acord!</a:t>
            </a:r>
            <a:endParaRPr lang="ro-RO">
              <a:latin typeface="Candara" pitchFamily="34" charset="0"/>
            </a:endParaRPr>
          </a:p>
          <a:p>
            <a:pPr algn="just"/>
            <a:endParaRPr lang="vi-VN">
              <a:latin typeface="Tahoma" pitchFamily="34" charset="0"/>
            </a:endParaRPr>
          </a:p>
          <a:p>
            <a:pPr algn="just"/>
            <a:r>
              <a:rPr lang="ro-RO">
                <a:latin typeface="Candara" pitchFamily="34" charset="0"/>
              </a:rPr>
              <a:t>	</a:t>
            </a:r>
            <a:r>
              <a:rPr lang="vi-VN">
                <a:latin typeface="Tahoma" pitchFamily="34" charset="0"/>
              </a:rPr>
              <a:t>Sunt atât de multe de aflat, iar aceasta este cea mai bună modalitate prin care o poţi face – prin jocuri! Distracţie plăcută!</a:t>
            </a:r>
          </a:p>
          <a:p>
            <a:pPr algn="just"/>
            <a:endParaRPr lang="en-US">
              <a:latin typeface="Candara"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par>
                          <p:cTn id="10" fill="hold">
                            <p:stCondLst>
                              <p:cond delay="2500"/>
                            </p:stCondLst>
                            <p:childTnLst>
                              <p:par>
                                <p:cTn id="11" presetID="53" presetClass="entr" presetSubtype="16" fill="hold"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par>
                          <p:cTn id="16" fill="hold">
                            <p:stCondLst>
                              <p:cond delay="4000"/>
                            </p:stCondLst>
                            <p:childTnLst>
                              <p:par>
                                <p:cTn id="17" presetID="53" presetClass="entr" presetSubtype="16" fill="hold" nodeType="afterEffect">
                                  <p:stCondLst>
                                    <p:cond delay="100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4">
                                            <p:txEl>
                                              <p:pRg st="0" end="0"/>
                                            </p:txEl>
                                          </p:spTgt>
                                        </p:tgtEl>
                                      </p:cBhvr>
                                    </p:animEffect>
                                  </p:childTnLst>
                                </p:cTn>
                              </p:par>
                            </p:childTnLst>
                          </p:cTn>
                        </p:par>
                        <p:par>
                          <p:cTn id="22" fill="hold">
                            <p:stCondLst>
                              <p:cond delay="5500"/>
                            </p:stCondLst>
                            <p:childTnLst>
                              <p:par>
                                <p:cTn id="23" presetID="53" presetClass="entr" presetSubtype="16" fill="hold" nodeType="afterEffect">
                                  <p:stCondLst>
                                    <p:cond delay="100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p:cTn id="25"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4">
                                            <p:txEl>
                                              <p:pRg st="2" end="2"/>
                                            </p:txEl>
                                          </p:spTgt>
                                        </p:tgtEl>
                                      </p:cBhvr>
                                    </p:animEffect>
                                  </p:childTnLst>
                                </p:cTn>
                              </p:par>
                            </p:childTnLst>
                          </p:cTn>
                        </p:par>
                        <p:par>
                          <p:cTn id="28" fill="hold">
                            <p:stCondLst>
                              <p:cond delay="7000"/>
                            </p:stCondLst>
                            <p:childTnLst>
                              <p:par>
                                <p:cTn id="29" presetID="15" presetClass="entr" presetSubtype="0" fill="hold" nodeType="afterEffect">
                                  <p:stCondLst>
                                    <p:cond delay="1250"/>
                                  </p:stCondLst>
                                  <p:childTnLst>
                                    <p:set>
                                      <p:cBhvr>
                                        <p:cTn id="30" dur="1" fill="hold">
                                          <p:stCondLst>
                                            <p:cond delay="0"/>
                                          </p:stCondLst>
                                        </p:cTn>
                                        <p:tgtEl>
                                          <p:spTgt spid="3076"/>
                                        </p:tgtEl>
                                        <p:attrNameLst>
                                          <p:attrName>style.visibility</p:attrName>
                                        </p:attrNameLst>
                                      </p:cBhvr>
                                      <p:to>
                                        <p:strVal val="visible"/>
                                      </p:to>
                                    </p:set>
                                    <p:anim calcmode="lin" valueType="num">
                                      <p:cBhvr>
                                        <p:cTn id="31" dur="1000" fill="hold"/>
                                        <p:tgtEl>
                                          <p:spTgt spid="3076"/>
                                        </p:tgtEl>
                                        <p:attrNameLst>
                                          <p:attrName>ppt_w</p:attrName>
                                        </p:attrNameLst>
                                      </p:cBhvr>
                                      <p:tavLst>
                                        <p:tav tm="0">
                                          <p:val>
                                            <p:fltVal val="0"/>
                                          </p:val>
                                        </p:tav>
                                        <p:tav tm="100000">
                                          <p:val>
                                            <p:strVal val="#ppt_w"/>
                                          </p:val>
                                        </p:tav>
                                      </p:tavLst>
                                    </p:anim>
                                    <p:anim calcmode="lin" valueType="num">
                                      <p:cBhvr>
                                        <p:cTn id="32" dur="1000" fill="hold"/>
                                        <p:tgtEl>
                                          <p:spTgt spid="3076"/>
                                        </p:tgtEl>
                                        <p:attrNameLst>
                                          <p:attrName>ppt_h</p:attrName>
                                        </p:attrNameLst>
                                      </p:cBhvr>
                                      <p:tavLst>
                                        <p:tav tm="0">
                                          <p:val>
                                            <p:fltVal val="0"/>
                                          </p:val>
                                        </p:tav>
                                        <p:tav tm="100000">
                                          <p:val>
                                            <p:strVal val="#ppt_h"/>
                                          </p:val>
                                        </p:tav>
                                      </p:tavLst>
                                    </p:anim>
                                    <p:anim calcmode="lin" valueType="num">
                                      <p:cBhvr>
                                        <p:cTn id="33" dur="1000" fill="hold"/>
                                        <p:tgtEl>
                                          <p:spTgt spid="3076"/>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07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C:\Users\user\Desktop\PhotoShare(2).png"/>
          <p:cNvPicPr>
            <a:picLocks noChangeAspect="1" noChangeArrowheads="1"/>
          </p:cNvPicPr>
          <p:nvPr/>
        </p:nvPicPr>
        <p:blipFill>
          <a:blip r:embed="rId2">
            <a:extLst>
              <a:ext uri="{28A0092B-C50C-407E-A947-70E740481C1C}"/>
            </a:extLst>
          </a:blip>
          <a:srcRect/>
          <a:stretch>
            <a:fillRect/>
          </a:stretch>
        </p:blipFill>
        <p:spPr bwMode="auto">
          <a:xfrm>
            <a:off x="251519" y="4356398"/>
            <a:ext cx="4866523" cy="19043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102" name="Picture 6" descr="C:\Users\user\Desktop\PhotoShare(1).png"/>
          <p:cNvPicPr>
            <a:picLocks noChangeAspect="1" noChangeArrowheads="1"/>
          </p:cNvPicPr>
          <p:nvPr/>
        </p:nvPicPr>
        <p:blipFill>
          <a:blip r:embed="rId3">
            <a:extLst>
              <a:ext uri="{28A0092B-C50C-407E-A947-70E740481C1C}"/>
            </a:extLst>
          </a:blip>
          <a:srcRect/>
          <a:stretch>
            <a:fillRect/>
          </a:stretch>
        </p:blipFill>
        <p:spPr bwMode="auto">
          <a:xfrm>
            <a:off x="4726767" y="4356398"/>
            <a:ext cx="4165714" cy="19043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103" name="Picture 7" descr="C:\Users\user\Desktop\iytury.JPG"/>
          <p:cNvPicPr>
            <a:picLocks noChangeAspect="1" noChangeArrowheads="1"/>
          </p:cNvPicPr>
          <p:nvPr/>
        </p:nvPicPr>
        <p:blipFill>
          <a:blip r:embed="rId4">
            <a:extLst>
              <a:ext uri="{28A0092B-C50C-407E-A947-70E740481C1C}"/>
            </a:extLst>
          </a:blip>
          <a:srcRect/>
          <a:stretch>
            <a:fillRect/>
          </a:stretch>
        </p:blipFill>
        <p:spPr bwMode="auto">
          <a:xfrm>
            <a:off x="323528" y="1124744"/>
            <a:ext cx="3581400" cy="30003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extLst>
        </p:spPr>
      </p:pic>
      <p:sp>
        <p:nvSpPr>
          <p:cNvPr id="3" name="TextBox 2"/>
          <p:cNvSpPr txBox="1">
            <a:spLocks noChangeArrowheads="1"/>
          </p:cNvSpPr>
          <p:nvPr/>
        </p:nvSpPr>
        <p:spPr bwMode="auto">
          <a:xfrm>
            <a:off x="4140200" y="1125538"/>
            <a:ext cx="4824413" cy="3400425"/>
          </a:xfrm>
          <a:prstGeom prst="rect">
            <a:avLst/>
          </a:prstGeom>
          <a:noFill/>
          <a:ln w="9525">
            <a:noFill/>
            <a:miter lim="800000"/>
            <a:headEnd/>
            <a:tailEnd/>
          </a:ln>
        </p:spPr>
        <p:txBody>
          <a:bodyPr>
            <a:spAutoFit/>
          </a:bodyPr>
          <a:lstStyle/>
          <a:p>
            <a:pPr algn="just"/>
            <a:r>
              <a:rPr lang="ro-RO" sz="1700">
                <a:latin typeface="Candara" pitchFamily="34" charset="0"/>
              </a:rPr>
              <a:t>	</a:t>
            </a:r>
            <a:r>
              <a:rPr lang="vi-VN">
                <a:latin typeface="Candara" pitchFamily="34" charset="0"/>
              </a:rPr>
              <a:t>Ce ştii despre Uniunea Europeană (UE)?</a:t>
            </a:r>
          </a:p>
          <a:p>
            <a:pPr algn="just"/>
            <a:r>
              <a:rPr lang="ro-RO">
                <a:latin typeface="Candara" pitchFamily="34" charset="0"/>
              </a:rPr>
              <a:t>	</a:t>
            </a:r>
            <a:r>
              <a:rPr lang="vi-VN">
                <a:latin typeface="Candara" pitchFamily="34" charset="0"/>
              </a:rPr>
              <a:t>Ştiai că aici trăieşte o populaţie de peste 500 de milioane de locuitori?</a:t>
            </a:r>
          </a:p>
          <a:p>
            <a:pPr algn="just"/>
            <a:r>
              <a:rPr lang="ro-RO">
                <a:latin typeface="Candara" pitchFamily="34" charset="0"/>
              </a:rPr>
              <a:t>	</a:t>
            </a:r>
            <a:r>
              <a:rPr lang="vi-VN">
                <a:latin typeface="Candara" pitchFamily="34" charset="0"/>
              </a:rPr>
              <a:t>Ştiai că în Uniunea Europeană se vorbesc 23 de limbi oficiale?</a:t>
            </a:r>
          </a:p>
          <a:p>
            <a:pPr algn="just"/>
            <a:r>
              <a:rPr lang="ro-RO">
                <a:latin typeface="Candara" pitchFamily="34" charset="0"/>
              </a:rPr>
              <a:t>	</a:t>
            </a:r>
            <a:r>
              <a:rPr lang="vi-VN">
                <a:latin typeface="Candara" pitchFamily="34" charset="0"/>
              </a:rPr>
              <a:t>Ştiai că Uniunea a fost creată în urmă cu peste 50 de ani şi s-a extins de la 6 la 27 de ţări?</a:t>
            </a:r>
          </a:p>
          <a:p>
            <a:pPr algn="just"/>
            <a:r>
              <a:rPr lang="ro-RO">
                <a:latin typeface="Candara" pitchFamily="34" charset="0"/>
              </a:rPr>
              <a:t>	</a:t>
            </a:r>
            <a:r>
              <a:rPr lang="vi-VN">
                <a:latin typeface="Candara" pitchFamily="34" charset="0"/>
              </a:rPr>
              <a:t>Ai auzit despre drapelul european cu douăsprezece steluţe aurii pe fond albastru?</a:t>
            </a:r>
          </a:p>
          <a:p>
            <a:pPr algn="just"/>
            <a:endParaRPr lang="en-US" sz="1700">
              <a:latin typeface="Candara" pitchFamily="34" charset="0"/>
            </a:endParaRPr>
          </a:p>
        </p:txBody>
      </p:sp>
      <p:sp>
        <p:nvSpPr>
          <p:cNvPr id="4" name="TextBox 3"/>
          <p:cNvSpPr txBox="1">
            <a:spLocks noChangeArrowheads="1"/>
          </p:cNvSpPr>
          <p:nvPr/>
        </p:nvSpPr>
        <p:spPr bwMode="auto">
          <a:xfrm>
            <a:off x="0" y="263525"/>
            <a:ext cx="9144000" cy="862013"/>
          </a:xfrm>
          <a:prstGeom prst="rect">
            <a:avLst/>
          </a:prstGeom>
          <a:noFill/>
          <a:ln w="9525">
            <a:noFill/>
            <a:miter lim="800000"/>
            <a:headEnd/>
            <a:tailEnd/>
          </a:ln>
        </p:spPr>
        <p:txBody>
          <a:bodyPr>
            <a:spAutoFit/>
          </a:bodyPr>
          <a:lstStyle/>
          <a:p>
            <a:pPr algn="ctr"/>
            <a:r>
              <a:rPr lang="en-US" sz="3200" b="1">
                <a:solidFill>
                  <a:schemeClr val="bg1"/>
                </a:solidFill>
                <a:latin typeface="Candara" pitchFamily="34" charset="0"/>
              </a:rPr>
              <a:t>UE: despre ce este vorba?</a:t>
            </a:r>
          </a:p>
          <a:p>
            <a:endParaRPr lang="en-US">
              <a:latin typeface="Candara"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50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par>
                          <p:cTn id="12" fill="hold">
                            <p:stCondLst>
                              <p:cond delay="2000"/>
                            </p:stCondLst>
                            <p:childTnLst>
                              <p:par>
                                <p:cTn id="13" presetID="26" presetClass="entr" presetSubtype="0" fill="hold" nodeType="afterEffect">
                                  <p:stCondLst>
                                    <p:cond delay="500"/>
                                  </p:stCondLst>
                                  <p:childTnLst>
                                    <p:set>
                                      <p:cBhvr>
                                        <p:cTn id="14" dur="1" fill="hold">
                                          <p:stCondLst>
                                            <p:cond delay="0"/>
                                          </p:stCondLst>
                                        </p:cTn>
                                        <p:tgtEl>
                                          <p:spTgt spid="4103"/>
                                        </p:tgtEl>
                                        <p:attrNameLst>
                                          <p:attrName>style.visibility</p:attrName>
                                        </p:attrNameLst>
                                      </p:cBhvr>
                                      <p:to>
                                        <p:strVal val="visible"/>
                                      </p:to>
                                    </p:set>
                                    <p:animEffect transition="in" filter="wipe(down)">
                                      <p:cBhvr>
                                        <p:cTn id="15" dur="580">
                                          <p:stCondLst>
                                            <p:cond delay="0"/>
                                          </p:stCondLst>
                                        </p:cTn>
                                        <p:tgtEl>
                                          <p:spTgt spid="4103"/>
                                        </p:tgtEl>
                                      </p:cBhvr>
                                    </p:animEffect>
                                    <p:anim calcmode="lin" valueType="num">
                                      <p:cBhvr>
                                        <p:cTn id="16" dur="1822" tmFilter="0,0; 0.14,0.36; 0.43,0.73; 0.71,0.91; 1.0,1.0">
                                          <p:stCondLst>
                                            <p:cond delay="0"/>
                                          </p:stCondLst>
                                        </p:cTn>
                                        <p:tgtEl>
                                          <p:spTgt spid="410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10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10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10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103"/>
                                        </p:tgtEl>
                                        <p:attrNameLst>
                                          <p:attrName>ppt_y</p:attrName>
                                        </p:attrNameLst>
                                      </p:cBhvr>
                                      <p:tavLst>
                                        <p:tav tm="0" fmla="#ppt_y-sin(pi*$)/81">
                                          <p:val>
                                            <p:fltVal val="0"/>
                                          </p:val>
                                        </p:tav>
                                        <p:tav tm="100000">
                                          <p:val>
                                            <p:fltVal val="1"/>
                                          </p:val>
                                        </p:tav>
                                      </p:tavLst>
                                    </p:anim>
                                    <p:animScale>
                                      <p:cBhvr>
                                        <p:cTn id="21" dur="26">
                                          <p:stCondLst>
                                            <p:cond delay="650"/>
                                          </p:stCondLst>
                                        </p:cTn>
                                        <p:tgtEl>
                                          <p:spTgt spid="4103"/>
                                        </p:tgtEl>
                                      </p:cBhvr>
                                      <p:to x="100000" y="60000"/>
                                    </p:animScale>
                                    <p:animScale>
                                      <p:cBhvr>
                                        <p:cTn id="22" dur="166" decel="50000">
                                          <p:stCondLst>
                                            <p:cond delay="676"/>
                                          </p:stCondLst>
                                        </p:cTn>
                                        <p:tgtEl>
                                          <p:spTgt spid="4103"/>
                                        </p:tgtEl>
                                      </p:cBhvr>
                                      <p:to x="100000" y="100000"/>
                                    </p:animScale>
                                    <p:animScale>
                                      <p:cBhvr>
                                        <p:cTn id="23" dur="26">
                                          <p:stCondLst>
                                            <p:cond delay="1312"/>
                                          </p:stCondLst>
                                        </p:cTn>
                                        <p:tgtEl>
                                          <p:spTgt spid="4103"/>
                                        </p:tgtEl>
                                      </p:cBhvr>
                                      <p:to x="100000" y="80000"/>
                                    </p:animScale>
                                    <p:animScale>
                                      <p:cBhvr>
                                        <p:cTn id="24" dur="166" decel="50000">
                                          <p:stCondLst>
                                            <p:cond delay="1338"/>
                                          </p:stCondLst>
                                        </p:cTn>
                                        <p:tgtEl>
                                          <p:spTgt spid="4103"/>
                                        </p:tgtEl>
                                      </p:cBhvr>
                                      <p:to x="100000" y="100000"/>
                                    </p:animScale>
                                    <p:animScale>
                                      <p:cBhvr>
                                        <p:cTn id="25" dur="26">
                                          <p:stCondLst>
                                            <p:cond delay="1642"/>
                                          </p:stCondLst>
                                        </p:cTn>
                                        <p:tgtEl>
                                          <p:spTgt spid="4103"/>
                                        </p:tgtEl>
                                      </p:cBhvr>
                                      <p:to x="100000" y="90000"/>
                                    </p:animScale>
                                    <p:animScale>
                                      <p:cBhvr>
                                        <p:cTn id="26" dur="166" decel="50000">
                                          <p:stCondLst>
                                            <p:cond delay="1668"/>
                                          </p:stCondLst>
                                        </p:cTn>
                                        <p:tgtEl>
                                          <p:spTgt spid="4103"/>
                                        </p:tgtEl>
                                      </p:cBhvr>
                                      <p:to x="100000" y="100000"/>
                                    </p:animScale>
                                    <p:animScale>
                                      <p:cBhvr>
                                        <p:cTn id="27" dur="26">
                                          <p:stCondLst>
                                            <p:cond delay="1808"/>
                                          </p:stCondLst>
                                        </p:cTn>
                                        <p:tgtEl>
                                          <p:spTgt spid="4103"/>
                                        </p:tgtEl>
                                      </p:cBhvr>
                                      <p:to x="100000" y="95000"/>
                                    </p:animScale>
                                    <p:animScale>
                                      <p:cBhvr>
                                        <p:cTn id="28" dur="166" decel="50000">
                                          <p:stCondLst>
                                            <p:cond delay="1834"/>
                                          </p:stCondLst>
                                        </p:cTn>
                                        <p:tgtEl>
                                          <p:spTgt spid="4103"/>
                                        </p:tgtEl>
                                      </p:cBhvr>
                                      <p:to x="100000" y="100000"/>
                                    </p:animScale>
                                  </p:childTnLst>
                                </p:cTn>
                              </p:par>
                            </p:childTnLst>
                          </p:cTn>
                        </p:par>
                        <p:par>
                          <p:cTn id="29" fill="hold">
                            <p:stCondLst>
                              <p:cond delay="4500"/>
                            </p:stCondLst>
                            <p:childTnLst>
                              <p:par>
                                <p:cTn id="30" presetID="26" presetClass="entr" presetSubtype="0" fill="hold" nodeType="afterEffect">
                                  <p:stCondLst>
                                    <p:cond delay="50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wipe(down)">
                                      <p:cBhvr>
                                        <p:cTn id="32" dur="580">
                                          <p:stCondLst>
                                            <p:cond delay="0"/>
                                          </p:stCondLst>
                                        </p:cTn>
                                        <p:tgtEl>
                                          <p:spTgt spid="3">
                                            <p:txEl>
                                              <p:pRg st="0" end="0"/>
                                            </p:txEl>
                                          </p:spTgt>
                                        </p:tgtEl>
                                      </p:cBhvr>
                                    </p:animEffect>
                                    <p:anim calcmode="lin" valueType="num">
                                      <p:cBhvr>
                                        <p:cTn id="3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0" end="0"/>
                                            </p:txEl>
                                          </p:spTgt>
                                        </p:tgtEl>
                                      </p:cBhvr>
                                      <p:to x="100000" y="60000"/>
                                    </p:animScale>
                                    <p:animScale>
                                      <p:cBhvr>
                                        <p:cTn id="39" dur="166" decel="50000">
                                          <p:stCondLst>
                                            <p:cond delay="676"/>
                                          </p:stCondLst>
                                        </p:cTn>
                                        <p:tgtEl>
                                          <p:spTgt spid="3">
                                            <p:txEl>
                                              <p:pRg st="0" end="0"/>
                                            </p:txEl>
                                          </p:spTgt>
                                        </p:tgtEl>
                                      </p:cBhvr>
                                      <p:to x="100000" y="100000"/>
                                    </p:animScale>
                                    <p:animScale>
                                      <p:cBhvr>
                                        <p:cTn id="40" dur="26">
                                          <p:stCondLst>
                                            <p:cond delay="1312"/>
                                          </p:stCondLst>
                                        </p:cTn>
                                        <p:tgtEl>
                                          <p:spTgt spid="3">
                                            <p:txEl>
                                              <p:pRg st="0" end="0"/>
                                            </p:txEl>
                                          </p:spTgt>
                                        </p:tgtEl>
                                      </p:cBhvr>
                                      <p:to x="100000" y="80000"/>
                                    </p:animScale>
                                    <p:animScale>
                                      <p:cBhvr>
                                        <p:cTn id="41" dur="166" decel="50000">
                                          <p:stCondLst>
                                            <p:cond delay="1338"/>
                                          </p:stCondLst>
                                        </p:cTn>
                                        <p:tgtEl>
                                          <p:spTgt spid="3">
                                            <p:txEl>
                                              <p:pRg st="0" end="0"/>
                                            </p:txEl>
                                          </p:spTgt>
                                        </p:tgtEl>
                                      </p:cBhvr>
                                      <p:to x="100000" y="100000"/>
                                    </p:animScale>
                                    <p:animScale>
                                      <p:cBhvr>
                                        <p:cTn id="42" dur="26">
                                          <p:stCondLst>
                                            <p:cond delay="1642"/>
                                          </p:stCondLst>
                                        </p:cTn>
                                        <p:tgtEl>
                                          <p:spTgt spid="3">
                                            <p:txEl>
                                              <p:pRg st="0" end="0"/>
                                            </p:txEl>
                                          </p:spTgt>
                                        </p:tgtEl>
                                      </p:cBhvr>
                                      <p:to x="100000" y="90000"/>
                                    </p:animScale>
                                    <p:animScale>
                                      <p:cBhvr>
                                        <p:cTn id="43" dur="166" decel="50000">
                                          <p:stCondLst>
                                            <p:cond delay="1668"/>
                                          </p:stCondLst>
                                        </p:cTn>
                                        <p:tgtEl>
                                          <p:spTgt spid="3">
                                            <p:txEl>
                                              <p:pRg st="0" end="0"/>
                                            </p:txEl>
                                          </p:spTgt>
                                        </p:tgtEl>
                                      </p:cBhvr>
                                      <p:to x="100000" y="100000"/>
                                    </p:animScale>
                                    <p:animScale>
                                      <p:cBhvr>
                                        <p:cTn id="44" dur="26">
                                          <p:stCondLst>
                                            <p:cond delay="1808"/>
                                          </p:stCondLst>
                                        </p:cTn>
                                        <p:tgtEl>
                                          <p:spTgt spid="3">
                                            <p:txEl>
                                              <p:pRg st="0" end="0"/>
                                            </p:txEl>
                                          </p:spTgt>
                                        </p:tgtEl>
                                      </p:cBhvr>
                                      <p:to x="100000" y="95000"/>
                                    </p:animScale>
                                    <p:animScale>
                                      <p:cBhvr>
                                        <p:cTn id="45" dur="166" decel="50000">
                                          <p:stCondLst>
                                            <p:cond delay="1834"/>
                                          </p:stCondLst>
                                        </p:cTn>
                                        <p:tgtEl>
                                          <p:spTgt spid="3">
                                            <p:txEl>
                                              <p:pRg st="0" end="0"/>
                                            </p:txEl>
                                          </p:spTgt>
                                        </p:tgtEl>
                                      </p:cBhvr>
                                      <p:to x="100000" y="100000"/>
                                    </p:animScale>
                                  </p:childTnLst>
                                </p:cTn>
                              </p:par>
                              <p:par>
                                <p:cTn id="46" presetID="26" presetClass="entr" presetSubtype="0" fill="hold" nodeType="withEffect">
                                  <p:stCondLst>
                                    <p:cond delay="500"/>
                                  </p:stCondLst>
                                  <p:childTnLst>
                                    <p:set>
                                      <p:cBhvr>
                                        <p:cTn id="47" dur="1" fill="hold">
                                          <p:stCondLst>
                                            <p:cond delay="0"/>
                                          </p:stCondLst>
                                        </p:cTn>
                                        <p:tgtEl>
                                          <p:spTgt spid="3">
                                            <p:txEl>
                                              <p:pRg st="1" end="1"/>
                                            </p:txEl>
                                          </p:spTgt>
                                        </p:tgtEl>
                                        <p:attrNameLst>
                                          <p:attrName>style.visibility</p:attrName>
                                        </p:attrNameLst>
                                      </p:cBhvr>
                                      <p:to>
                                        <p:strVal val="visible"/>
                                      </p:to>
                                    </p:set>
                                    <p:animEffect transition="in" filter="wipe(down)">
                                      <p:cBhvr>
                                        <p:cTn id="48" dur="580">
                                          <p:stCondLst>
                                            <p:cond delay="0"/>
                                          </p:stCondLst>
                                        </p:cTn>
                                        <p:tgtEl>
                                          <p:spTgt spid="3">
                                            <p:txEl>
                                              <p:pRg st="1" end="1"/>
                                            </p:txEl>
                                          </p:spTgt>
                                        </p:tgtEl>
                                      </p:cBhvr>
                                    </p:animEffect>
                                    <p:anim calcmode="lin" valueType="num">
                                      <p:cBhvr>
                                        <p:cTn id="49"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1" end="1"/>
                                            </p:txEl>
                                          </p:spTgt>
                                        </p:tgtEl>
                                      </p:cBhvr>
                                      <p:to x="100000" y="60000"/>
                                    </p:animScale>
                                    <p:animScale>
                                      <p:cBhvr>
                                        <p:cTn id="55" dur="166" decel="50000">
                                          <p:stCondLst>
                                            <p:cond delay="676"/>
                                          </p:stCondLst>
                                        </p:cTn>
                                        <p:tgtEl>
                                          <p:spTgt spid="3">
                                            <p:txEl>
                                              <p:pRg st="1" end="1"/>
                                            </p:txEl>
                                          </p:spTgt>
                                        </p:tgtEl>
                                      </p:cBhvr>
                                      <p:to x="100000" y="100000"/>
                                    </p:animScale>
                                    <p:animScale>
                                      <p:cBhvr>
                                        <p:cTn id="56" dur="26">
                                          <p:stCondLst>
                                            <p:cond delay="1312"/>
                                          </p:stCondLst>
                                        </p:cTn>
                                        <p:tgtEl>
                                          <p:spTgt spid="3">
                                            <p:txEl>
                                              <p:pRg st="1" end="1"/>
                                            </p:txEl>
                                          </p:spTgt>
                                        </p:tgtEl>
                                      </p:cBhvr>
                                      <p:to x="100000" y="80000"/>
                                    </p:animScale>
                                    <p:animScale>
                                      <p:cBhvr>
                                        <p:cTn id="57" dur="166" decel="50000">
                                          <p:stCondLst>
                                            <p:cond delay="1338"/>
                                          </p:stCondLst>
                                        </p:cTn>
                                        <p:tgtEl>
                                          <p:spTgt spid="3">
                                            <p:txEl>
                                              <p:pRg st="1" end="1"/>
                                            </p:txEl>
                                          </p:spTgt>
                                        </p:tgtEl>
                                      </p:cBhvr>
                                      <p:to x="100000" y="100000"/>
                                    </p:animScale>
                                    <p:animScale>
                                      <p:cBhvr>
                                        <p:cTn id="58" dur="26">
                                          <p:stCondLst>
                                            <p:cond delay="1642"/>
                                          </p:stCondLst>
                                        </p:cTn>
                                        <p:tgtEl>
                                          <p:spTgt spid="3">
                                            <p:txEl>
                                              <p:pRg st="1" end="1"/>
                                            </p:txEl>
                                          </p:spTgt>
                                        </p:tgtEl>
                                      </p:cBhvr>
                                      <p:to x="100000" y="90000"/>
                                    </p:animScale>
                                    <p:animScale>
                                      <p:cBhvr>
                                        <p:cTn id="59" dur="166" decel="50000">
                                          <p:stCondLst>
                                            <p:cond delay="1668"/>
                                          </p:stCondLst>
                                        </p:cTn>
                                        <p:tgtEl>
                                          <p:spTgt spid="3">
                                            <p:txEl>
                                              <p:pRg st="1" end="1"/>
                                            </p:txEl>
                                          </p:spTgt>
                                        </p:tgtEl>
                                      </p:cBhvr>
                                      <p:to x="100000" y="100000"/>
                                    </p:animScale>
                                    <p:animScale>
                                      <p:cBhvr>
                                        <p:cTn id="60" dur="26">
                                          <p:stCondLst>
                                            <p:cond delay="1808"/>
                                          </p:stCondLst>
                                        </p:cTn>
                                        <p:tgtEl>
                                          <p:spTgt spid="3">
                                            <p:txEl>
                                              <p:pRg st="1" end="1"/>
                                            </p:txEl>
                                          </p:spTgt>
                                        </p:tgtEl>
                                      </p:cBhvr>
                                      <p:to x="100000" y="95000"/>
                                    </p:animScale>
                                    <p:animScale>
                                      <p:cBhvr>
                                        <p:cTn id="61" dur="166" decel="50000">
                                          <p:stCondLst>
                                            <p:cond delay="1834"/>
                                          </p:stCondLst>
                                        </p:cTn>
                                        <p:tgtEl>
                                          <p:spTgt spid="3">
                                            <p:txEl>
                                              <p:pRg st="1" end="1"/>
                                            </p:txEl>
                                          </p:spTgt>
                                        </p:tgtEl>
                                      </p:cBhvr>
                                      <p:to x="100000" y="100000"/>
                                    </p:animScale>
                                  </p:childTnLst>
                                </p:cTn>
                              </p:par>
                              <p:par>
                                <p:cTn id="62" presetID="26" presetClass="entr" presetSubtype="0" fill="hold" nodeType="withEffect">
                                  <p:stCondLst>
                                    <p:cond delay="500"/>
                                  </p:stCondLst>
                                  <p:childTnLst>
                                    <p:set>
                                      <p:cBhvr>
                                        <p:cTn id="63" dur="1" fill="hold">
                                          <p:stCondLst>
                                            <p:cond delay="0"/>
                                          </p:stCondLst>
                                        </p:cTn>
                                        <p:tgtEl>
                                          <p:spTgt spid="3">
                                            <p:txEl>
                                              <p:pRg st="2" end="2"/>
                                            </p:txEl>
                                          </p:spTgt>
                                        </p:tgtEl>
                                        <p:attrNameLst>
                                          <p:attrName>style.visibility</p:attrName>
                                        </p:attrNameLst>
                                      </p:cBhvr>
                                      <p:to>
                                        <p:strVal val="visible"/>
                                      </p:to>
                                    </p:set>
                                    <p:animEffect transition="in" filter="wipe(down)">
                                      <p:cBhvr>
                                        <p:cTn id="64" dur="580">
                                          <p:stCondLst>
                                            <p:cond delay="0"/>
                                          </p:stCondLst>
                                        </p:cTn>
                                        <p:tgtEl>
                                          <p:spTgt spid="3">
                                            <p:txEl>
                                              <p:pRg st="2" end="2"/>
                                            </p:txEl>
                                          </p:spTgt>
                                        </p:tgtEl>
                                      </p:cBhvr>
                                    </p:animEffect>
                                    <p:anim calcmode="lin" valueType="num">
                                      <p:cBhvr>
                                        <p:cTn id="65"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70" dur="26">
                                          <p:stCondLst>
                                            <p:cond delay="650"/>
                                          </p:stCondLst>
                                        </p:cTn>
                                        <p:tgtEl>
                                          <p:spTgt spid="3">
                                            <p:txEl>
                                              <p:pRg st="2" end="2"/>
                                            </p:txEl>
                                          </p:spTgt>
                                        </p:tgtEl>
                                      </p:cBhvr>
                                      <p:to x="100000" y="60000"/>
                                    </p:animScale>
                                    <p:animScale>
                                      <p:cBhvr>
                                        <p:cTn id="71" dur="166" decel="50000">
                                          <p:stCondLst>
                                            <p:cond delay="676"/>
                                          </p:stCondLst>
                                        </p:cTn>
                                        <p:tgtEl>
                                          <p:spTgt spid="3">
                                            <p:txEl>
                                              <p:pRg st="2" end="2"/>
                                            </p:txEl>
                                          </p:spTgt>
                                        </p:tgtEl>
                                      </p:cBhvr>
                                      <p:to x="100000" y="100000"/>
                                    </p:animScale>
                                    <p:animScale>
                                      <p:cBhvr>
                                        <p:cTn id="72" dur="26">
                                          <p:stCondLst>
                                            <p:cond delay="1312"/>
                                          </p:stCondLst>
                                        </p:cTn>
                                        <p:tgtEl>
                                          <p:spTgt spid="3">
                                            <p:txEl>
                                              <p:pRg st="2" end="2"/>
                                            </p:txEl>
                                          </p:spTgt>
                                        </p:tgtEl>
                                      </p:cBhvr>
                                      <p:to x="100000" y="80000"/>
                                    </p:animScale>
                                    <p:animScale>
                                      <p:cBhvr>
                                        <p:cTn id="73" dur="166" decel="50000">
                                          <p:stCondLst>
                                            <p:cond delay="1338"/>
                                          </p:stCondLst>
                                        </p:cTn>
                                        <p:tgtEl>
                                          <p:spTgt spid="3">
                                            <p:txEl>
                                              <p:pRg st="2" end="2"/>
                                            </p:txEl>
                                          </p:spTgt>
                                        </p:tgtEl>
                                      </p:cBhvr>
                                      <p:to x="100000" y="100000"/>
                                    </p:animScale>
                                    <p:animScale>
                                      <p:cBhvr>
                                        <p:cTn id="74" dur="26">
                                          <p:stCondLst>
                                            <p:cond delay="1642"/>
                                          </p:stCondLst>
                                        </p:cTn>
                                        <p:tgtEl>
                                          <p:spTgt spid="3">
                                            <p:txEl>
                                              <p:pRg st="2" end="2"/>
                                            </p:txEl>
                                          </p:spTgt>
                                        </p:tgtEl>
                                      </p:cBhvr>
                                      <p:to x="100000" y="90000"/>
                                    </p:animScale>
                                    <p:animScale>
                                      <p:cBhvr>
                                        <p:cTn id="75" dur="166" decel="50000">
                                          <p:stCondLst>
                                            <p:cond delay="1668"/>
                                          </p:stCondLst>
                                        </p:cTn>
                                        <p:tgtEl>
                                          <p:spTgt spid="3">
                                            <p:txEl>
                                              <p:pRg st="2" end="2"/>
                                            </p:txEl>
                                          </p:spTgt>
                                        </p:tgtEl>
                                      </p:cBhvr>
                                      <p:to x="100000" y="100000"/>
                                    </p:animScale>
                                    <p:animScale>
                                      <p:cBhvr>
                                        <p:cTn id="76" dur="26">
                                          <p:stCondLst>
                                            <p:cond delay="1808"/>
                                          </p:stCondLst>
                                        </p:cTn>
                                        <p:tgtEl>
                                          <p:spTgt spid="3">
                                            <p:txEl>
                                              <p:pRg st="2" end="2"/>
                                            </p:txEl>
                                          </p:spTgt>
                                        </p:tgtEl>
                                      </p:cBhvr>
                                      <p:to x="100000" y="95000"/>
                                    </p:animScale>
                                    <p:animScale>
                                      <p:cBhvr>
                                        <p:cTn id="77" dur="166" decel="50000">
                                          <p:stCondLst>
                                            <p:cond delay="1834"/>
                                          </p:stCondLst>
                                        </p:cTn>
                                        <p:tgtEl>
                                          <p:spTgt spid="3">
                                            <p:txEl>
                                              <p:pRg st="2" end="2"/>
                                            </p:txEl>
                                          </p:spTgt>
                                        </p:tgtEl>
                                      </p:cBhvr>
                                      <p:to x="100000" y="100000"/>
                                    </p:animScale>
                                  </p:childTnLst>
                                </p:cTn>
                              </p:par>
                              <p:par>
                                <p:cTn id="78" presetID="26" presetClass="entr" presetSubtype="0" fill="hold" nodeType="withEffect">
                                  <p:stCondLst>
                                    <p:cond delay="500"/>
                                  </p:stCondLst>
                                  <p:childTnLst>
                                    <p:set>
                                      <p:cBhvr>
                                        <p:cTn id="79" dur="1" fill="hold">
                                          <p:stCondLst>
                                            <p:cond delay="0"/>
                                          </p:stCondLst>
                                        </p:cTn>
                                        <p:tgtEl>
                                          <p:spTgt spid="3">
                                            <p:txEl>
                                              <p:pRg st="3" end="3"/>
                                            </p:txEl>
                                          </p:spTgt>
                                        </p:tgtEl>
                                        <p:attrNameLst>
                                          <p:attrName>style.visibility</p:attrName>
                                        </p:attrNameLst>
                                      </p:cBhvr>
                                      <p:to>
                                        <p:strVal val="visible"/>
                                      </p:to>
                                    </p:set>
                                    <p:animEffect transition="in" filter="wipe(down)">
                                      <p:cBhvr>
                                        <p:cTn id="80" dur="580">
                                          <p:stCondLst>
                                            <p:cond delay="0"/>
                                          </p:stCondLst>
                                        </p:cTn>
                                        <p:tgtEl>
                                          <p:spTgt spid="3">
                                            <p:txEl>
                                              <p:pRg st="3" end="3"/>
                                            </p:txEl>
                                          </p:spTgt>
                                        </p:tgtEl>
                                      </p:cBhvr>
                                    </p:animEffect>
                                    <p:anim calcmode="lin" valueType="num">
                                      <p:cBhvr>
                                        <p:cTn id="81"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86" dur="26">
                                          <p:stCondLst>
                                            <p:cond delay="650"/>
                                          </p:stCondLst>
                                        </p:cTn>
                                        <p:tgtEl>
                                          <p:spTgt spid="3">
                                            <p:txEl>
                                              <p:pRg st="3" end="3"/>
                                            </p:txEl>
                                          </p:spTgt>
                                        </p:tgtEl>
                                      </p:cBhvr>
                                      <p:to x="100000" y="60000"/>
                                    </p:animScale>
                                    <p:animScale>
                                      <p:cBhvr>
                                        <p:cTn id="87" dur="166" decel="50000">
                                          <p:stCondLst>
                                            <p:cond delay="676"/>
                                          </p:stCondLst>
                                        </p:cTn>
                                        <p:tgtEl>
                                          <p:spTgt spid="3">
                                            <p:txEl>
                                              <p:pRg st="3" end="3"/>
                                            </p:txEl>
                                          </p:spTgt>
                                        </p:tgtEl>
                                      </p:cBhvr>
                                      <p:to x="100000" y="100000"/>
                                    </p:animScale>
                                    <p:animScale>
                                      <p:cBhvr>
                                        <p:cTn id="88" dur="26">
                                          <p:stCondLst>
                                            <p:cond delay="1312"/>
                                          </p:stCondLst>
                                        </p:cTn>
                                        <p:tgtEl>
                                          <p:spTgt spid="3">
                                            <p:txEl>
                                              <p:pRg st="3" end="3"/>
                                            </p:txEl>
                                          </p:spTgt>
                                        </p:tgtEl>
                                      </p:cBhvr>
                                      <p:to x="100000" y="80000"/>
                                    </p:animScale>
                                    <p:animScale>
                                      <p:cBhvr>
                                        <p:cTn id="89" dur="166" decel="50000">
                                          <p:stCondLst>
                                            <p:cond delay="1338"/>
                                          </p:stCondLst>
                                        </p:cTn>
                                        <p:tgtEl>
                                          <p:spTgt spid="3">
                                            <p:txEl>
                                              <p:pRg st="3" end="3"/>
                                            </p:txEl>
                                          </p:spTgt>
                                        </p:tgtEl>
                                      </p:cBhvr>
                                      <p:to x="100000" y="100000"/>
                                    </p:animScale>
                                    <p:animScale>
                                      <p:cBhvr>
                                        <p:cTn id="90" dur="26">
                                          <p:stCondLst>
                                            <p:cond delay="1642"/>
                                          </p:stCondLst>
                                        </p:cTn>
                                        <p:tgtEl>
                                          <p:spTgt spid="3">
                                            <p:txEl>
                                              <p:pRg st="3" end="3"/>
                                            </p:txEl>
                                          </p:spTgt>
                                        </p:tgtEl>
                                      </p:cBhvr>
                                      <p:to x="100000" y="90000"/>
                                    </p:animScale>
                                    <p:animScale>
                                      <p:cBhvr>
                                        <p:cTn id="91" dur="166" decel="50000">
                                          <p:stCondLst>
                                            <p:cond delay="1668"/>
                                          </p:stCondLst>
                                        </p:cTn>
                                        <p:tgtEl>
                                          <p:spTgt spid="3">
                                            <p:txEl>
                                              <p:pRg st="3" end="3"/>
                                            </p:txEl>
                                          </p:spTgt>
                                        </p:tgtEl>
                                      </p:cBhvr>
                                      <p:to x="100000" y="100000"/>
                                    </p:animScale>
                                    <p:animScale>
                                      <p:cBhvr>
                                        <p:cTn id="92" dur="26">
                                          <p:stCondLst>
                                            <p:cond delay="1808"/>
                                          </p:stCondLst>
                                        </p:cTn>
                                        <p:tgtEl>
                                          <p:spTgt spid="3">
                                            <p:txEl>
                                              <p:pRg st="3" end="3"/>
                                            </p:txEl>
                                          </p:spTgt>
                                        </p:tgtEl>
                                      </p:cBhvr>
                                      <p:to x="100000" y="95000"/>
                                    </p:animScale>
                                    <p:animScale>
                                      <p:cBhvr>
                                        <p:cTn id="93" dur="166" decel="50000">
                                          <p:stCondLst>
                                            <p:cond delay="1834"/>
                                          </p:stCondLst>
                                        </p:cTn>
                                        <p:tgtEl>
                                          <p:spTgt spid="3">
                                            <p:txEl>
                                              <p:pRg st="3" end="3"/>
                                            </p:txEl>
                                          </p:spTgt>
                                        </p:tgtEl>
                                      </p:cBhvr>
                                      <p:to x="100000" y="100000"/>
                                    </p:animScale>
                                  </p:childTnLst>
                                </p:cTn>
                              </p:par>
                              <p:par>
                                <p:cTn id="94" presetID="26" presetClass="entr" presetSubtype="0" fill="hold" nodeType="withEffect">
                                  <p:stCondLst>
                                    <p:cond delay="500"/>
                                  </p:stCondLst>
                                  <p:childTnLst>
                                    <p:set>
                                      <p:cBhvr>
                                        <p:cTn id="95" dur="1" fill="hold">
                                          <p:stCondLst>
                                            <p:cond delay="0"/>
                                          </p:stCondLst>
                                        </p:cTn>
                                        <p:tgtEl>
                                          <p:spTgt spid="3">
                                            <p:txEl>
                                              <p:pRg st="4" end="4"/>
                                            </p:txEl>
                                          </p:spTgt>
                                        </p:tgtEl>
                                        <p:attrNameLst>
                                          <p:attrName>style.visibility</p:attrName>
                                        </p:attrNameLst>
                                      </p:cBhvr>
                                      <p:to>
                                        <p:strVal val="visible"/>
                                      </p:to>
                                    </p:set>
                                    <p:animEffect transition="in" filter="wipe(down)">
                                      <p:cBhvr>
                                        <p:cTn id="96" dur="580">
                                          <p:stCondLst>
                                            <p:cond delay="0"/>
                                          </p:stCondLst>
                                        </p:cTn>
                                        <p:tgtEl>
                                          <p:spTgt spid="3">
                                            <p:txEl>
                                              <p:pRg st="4" end="4"/>
                                            </p:txEl>
                                          </p:spTgt>
                                        </p:tgtEl>
                                      </p:cBhvr>
                                    </p:animEffect>
                                    <p:anim calcmode="lin" valueType="num">
                                      <p:cBhvr>
                                        <p:cTn id="97"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02" dur="26">
                                          <p:stCondLst>
                                            <p:cond delay="650"/>
                                          </p:stCondLst>
                                        </p:cTn>
                                        <p:tgtEl>
                                          <p:spTgt spid="3">
                                            <p:txEl>
                                              <p:pRg st="4" end="4"/>
                                            </p:txEl>
                                          </p:spTgt>
                                        </p:tgtEl>
                                      </p:cBhvr>
                                      <p:to x="100000" y="60000"/>
                                    </p:animScale>
                                    <p:animScale>
                                      <p:cBhvr>
                                        <p:cTn id="103" dur="166" decel="50000">
                                          <p:stCondLst>
                                            <p:cond delay="676"/>
                                          </p:stCondLst>
                                        </p:cTn>
                                        <p:tgtEl>
                                          <p:spTgt spid="3">
                                            <p:txEl>
                                              <p:pRg st="4" end="4"/>
                                            </p:txEl>
                                          </p:spTgt>
                                        </p:tgtEl>
                                      </p:cBhvr>
                                      <p:to x="100000" y="100000"/>
                                    </p:animScale>
                                    <p:animScale>
                                      <p:cBhvr>
                                        <p:cTn id="104" dur="26">
                                          <p:stCondLst>
                                            <p:cond delay="1312"/>
                                          </p:stCondLst>
                                        </p:cTn>
                                        <p:tgtEl>
                                          <p:spTgt spid="3">
                                            <p:txEl>
                                              <p:pRg st="4" end="4"/>
                                            </p:txEl>
                                          </p:spTgt>
                                        </p:tgtEl>
                                      </p:cBhvr>
                                      <p:to x="100000" y="80000"/>
                                    </p:animScale>
                                    <p:animScale>
                                      <p:cBhvr>
                                        <p:cTn id="105" dur="166" decel="50000">
                                          <p:stCondLst>
                                            <p:cond delay="1338"/>
                                          </p:stCondLst>
                                        </p:cTn>
                                        <p:tgtEl>
                                          <p:spTgt spid="3">
                                            <p:txEl>
                                              <p:pRg st="4" end="4"/>
                                            </p:txEl>
                                          </p:spTgt>
                                        </p:tgtEl>
                                      </p:cBhvr>
                                      <p:to x="100000" y="100000"/>
                                    </p:animScale>
                                    <p:animScale>
                                      <p:cBhvr>
                                        <p:cTn id="106" dur="26">
                                          <p:stCondLst>
                                            <p:cond delay="1642"/>
                                          </p:stCondLst>
                                        </p:cTn>
                                        <p:tgtEl>
                                          <p:spTgt spid="3">
                                            <p:txEl>
                                              <p:pRg st="4" end="4"/>
                                            </p:txEl>
                                          </p:spTgt>
                                        </p:tgtEl>
                                      </p:cBhvr>
                                      <p:to x="100000" y="90000"/>
                                    </p:animScale>
                                    <p:animScale>
                                      <p:cBhvr>
                                        <p:cTn id="107" dur="166" decel="50000">
                                          <p:stCondLst>
                                            <p:cond delay="1668"/>
                                          </p:stCondLst>
                                        </p:cTn>
                                        <p:tgtEl>
                                          <p:spTgt spid="3">
                                            <p:txEl>
                                              <p:pRg st="4" end="4"/>
                                            </p:txEl>
                                          </p:spTgt>
                                        </p:tgtEl>
                                      </p:cBhvr>
                                      <p:to x="100000" y="100000"/>
                                    </p:animScale>
                                    <p:animScale>
                                      <p:cBhvr>
                                        <p:cTn id="108" dur="26">
                                          <p:stCondLst>
                                            <p:cond delay="1808"/>
                                          </p:stCondLst>
                                        </p:cTn>
                                        <p:tgtEl>
                                          <p:spTgt spid="3">
                                            <p:txEl>
                                              <p:pRg st="4" end="4"/>
                                            </p:txEl>
                                          </p:spTgt>
                                        </p:tgtEl>
                                      </p:cBhvr>
                                      <p:to x="100000" y="95000"/>
                                    </p:animScale>
                                    <p:animScale>
                                      <p:cBhvr>
                                        <p:cTn id="109" dur="166" decel="50000">
                                          <p:stCondLst>
                                            <p:cond delay="1834"/>
                                          </p:stCondLst>
                                        </p:cTn>
                                        <p:tgtEl>
                                          <p:spTgt spid="3">
                                            <p:txEl>
                                              <p:pRg st="4" end="4"/>
                                            </p:txEl>
                                          </p:spTgt>
                                        </p:tgtEl>
                                      </p:cBhvr>
                                      <p:to x="100000" y="100000"/>
                                    </p:animScale>
                                  </p:childTnLst>
                                </p:cTn>
                              </p:par>
                            </p:childTnLst>
                          </p:cTn>
                        </p:par>
                        <p:par>
                          <p:cTn id="110" fill="hold">
                            <p:stCondLst>
                              <p:cond delay="7000"/>
                            </p:stCondLst>
                            <p:childTnLst>
                              <p:par>
                                <p:cTn id="111" presetID="45" presetClass="entr" presetSubtype="0" fill="hold" nodeType="afterEffect">
                                  <p:stCondLst>
                                    <p:cond delay="250"/>
                                  </p:stCondLst>
                                  <p:childTnLst>
                                    <p:set>
                                      <p:cBhvr>
                                        <p:cTn id="112" dur="1" fill="hold">
                                          <p:stCondLst>
                                            <p:cond delay="0"/>
                                          </p:stCondLst>
                                        </p:cTn>
                                        <p:tgtEl>
                                          <p:spTgt spid="4101"/>
                                        </p:tgtEl>
                                        <p:attrNameLst>
                                          <p:attrName>style.visibility</p:attrName>
                                        </p:attrNameLst>
                                      </p:cBhvr>
                                      <p:to>
                                        <p:strVal val="visible"/>
                                      </p:to>
                                    </p:set>
                                    <p:animEffect transition="in" filter="fade">
                                      <p:cBhvr>
                                        <p:cTn id="113" dur="2000"/>
                                        <p:tgtEl>
                                          <p:spTgt spid="4101"/>
                                        </p:tgtEl>
                                      </p:cBhvr>
                                    </p:animEffect>
                                    <p:anim calcmode="lin" valueType="num">
                                      <p:cBhvr>
                                        <p:cTn id="114" dur="2000" fill="hold"/>
                                        <p:tgtEl>
                                          <p:spTgt spid="4101"/>
                                        </p:tgtEl>
                                        <p:attrNameLst>
                                          <p:attrName>ppt_w</p:attrName>
                                        </p:attrNameLst>
                                      </p:cBhvr>
                                      <p:tavLst>
                                        <p:tav tm="0" fmla="#ppt_w*sin(2.5*pi*$)">
                                          <p:val>
                                            <p:fltVal val="0"/>
                                          </p:val>
                                        </p:tav>
                                        <p:tav tm="100000">
                                          <p:val>
                                            <p:fltVal val="1"/>
                                          </p:val>
                                        </p:tav>
                                      </p:tavLst>
                                    </p:anim>
                                    <p:anim calcmode="lin" valueType="num">
                                      <p:cBhvr>
                                        <p:cTn id="115" dur="2000" fill="hold"/>
                                        <p:tgtEl>
                                          <p:spTgt spid="4101"/>
                                        </p:tgtEl>
                                        <p:attrNameLst>
                                          <p:attrName>ppt_h</p:attrName>
                                        </p:attrNameLst>
                                      </p:cBhvr>
                                      <p:tavLst>
                                        <p:tav tm="0">
                                          <p:val>
                                            <p:strVal val="#ppt_h"/>
                                          </p:val>
                                        </p:tav>
                                        <p:tav tm="100000">
                                          <p:val>
                                            <p:strVal val="#ppt_h"/>
                                          </p:val>
                                        </p:tav>
                                      </p:tavLst>
                                    </p:anim>
                                  </p:childTnLst>
                                </p:cTn>
                              </p:par>
                              <p:par>
                                <p:cTn id="116" presetID="45" presetClass="entr" presetSubtype="0" fill="hold" nodeType="withEffect">
                                  <p:stCondLst>
                                    <p:cond delay="250"/>
                                  </p:stCondLst>
                                  <p:childTnLst>
                                    <p:set>
                                      <p:cBhvr>
                                        <p:cTn id="117" dur="1" fill="hold">
                                          <p:stCondLst>
                                            <p:cond delay="0"/>
                                          </p:stCondLst>
                                        </p:cTn>
                                        <p:tgtEl>
                                          <p:spTgt spid="4102"/>
                                        </p:tgtEl>
                                        <p:attrNameLst>
                                          <p:attrName>style.visibility</p:attrName>
                                        </p:attrNameLst>
                                      </p:cBhvr>
                                      <p:to>
                                        <p:strVal val="visible"/>
                                      </p:to>
                                    </p:set>
                                    <p:animEffect transition="in" filter="fade">
                                      <p:cBhvr>
                                        <p:cTn id="118" dur="2000"/>
                                        <p:tgtEl>
                                          <p:spTgt spid="4102"/>
                                        </p:tgtEl>
                                      </p:cBhvr>
                                    </p:animEffect>
                                    <p:anim calcmode="lin" valueType="num">
                                      <p:cBhvr>
                                        <p:cTn id="119" dur="2000" fill="hold"/>
                                        <p:tgtEl>
                                          <p:spTgt spid="4102"/>
                                        </p:tgtEl>
                                        <p:attrNameLst>
                                          <p:attrName>ppt_w</p:attrName>
                                        </p:attrNameLst>
                                      </p:cBhvr>
                                      <p:tavLst>
                                        <p:tav tm="0" fmla="#ppt_w*sin(2.5*pi*$)">
                                          <p:val>
                                            <p:fltVal val="0"/>
                                          </p:val>
                                        </p:tav>
                                        <p:tav tm="100000">
                                          <p:val>
                                            <p:fltVal val="1"/>
                                          </p:val>
                                        </p:tav>
                                      </p:tavLst>
                                    </p:anim>
                                    <p:anim calcmode="lin" valueType="num">
                                      <p:cBhvr>
                                        <p:cTn id="120" dur="2000" fill="hold"/>
                                        <p:tgtEl>
                                          <p:spTgt spid="410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5875" y="249238"/>
            <a:ext cx="9144000" cy="800100"/>
          </a:xfrm>
          <a:prstGeom prst="rect">
            <a:avLst/>
          </a:prstGeom>
          <a:noFill/>
          <a:ln w="9525">
            <a:noFill/>
            <a:miter lim="800000"/>
            <a:headEnd/>
            <a:tailEnd/>
          </a:ln>
        </p:spPr>
        <p:txBody>
          <a:bodyPr>
            <a:spAutoFit/>
          </a:bodyPr>
          <a:lstStyle/>
          <a:p>
            <a:pPr algn="ctr"/>
            <a:r>
              <a:rPr lang="vi-VN" sz="2800">
                <a:solidFill>
                  <a:schemeClr val="bg1"/>
                </a:solidFill>
                <a:latin typeface="Candara" pitchFamily="34" charset="0"/>
              </a:rPr>
              <a:t>Să descoperim Europa!</a:t>
            </a:r>
          </a:p>
          <a:p>
            <a:pPr algn="ctr"/>
            <a:endParaRPr lang="en-US">
              <a:latin typeface="Candara" pitchFamily="34" charset="0"/>
            </a:endParaRPr>
          </a:p>
        </p:txBody>
      </p:sp>
      <p:sp>
        <p:nvSpPr>
          <p:cNvPr id="4" name="TextBox 3"/>
          <p:cNvSpPr txBox="1">
            <a:spLocks noChangeArrowheads="1"/>
          </p:cNvSpPr>
          <p:nvPr/>
        </p:nvSpPr>
        <p:spPr bwMode="auto">
          <a:xfrm>
            <a:off x="468313" y="1052513"/>
            <a:ext cx="4032250" cy="3387725"/>
          </a:xfrm>
          <a:prstGeom prst="rect">
            <a:avLst/>
          </a:prstGeom>
          <a:noFill/>
          <a:ln w="9525">
            <a:noFill/>
            <a:miter lim="800000"/>
            <a:headEnd/>
            <a:tailEnd/>
          </a:ln>
        </p:spPr>
        <p:txBody>
          <a:bodyPr>
            <a:spAutoFit/>
          </a:bodyPr>
          <a:lstStyle/>
          <a:p>
            <a:pPr algn="just"/>
            <a:r>
              <a:rPr lang="ro-RO">
                <a:latin typeface="Candara" pitchFamily="34" charset="0"/>
              </a:rPr>
              <a:t>	Provenim din ţări şi vorbim limbi diferite, dar acest continent este acoperişul sub care trăim toţi.</a:t>
            </a:r>
          </a:p>
          <a:p>
            <a:pPr algn="just"/>
            <a:r>
              <a:rPr lang="ro-RO">
                <a:latin typeface="Candara" pitchFamily="34" charset="0"/>
              </a:rPr>
              <a:t>	Vino cu noi si hai să descoperim Europa împreuna!</a:t>
            </a:r>
          </a:p>
          <a:p>
            <a:pPr algn="just"/>
            <a:r>
              <a:rPr lang="ro-RO">
                <a:latin typeface="Candara" pitchFamily="34" charset="0"/>
              </a:rPr>
              <a:t>Va fii o călătorie plină de aventuri în timp şi spaţiu în timpul căreia vei descoperii o mulţime de lucruri interesante.</a:t>
            </a:r>
          </a:p>
          <a:p>
            <a:pPr algn="just"/>
            <a:r>
              <a:rPr lang="ro-RO">
                <a:latin typeface="Candara" pitchFamily="34" charset="0"/>
              </a:rPr>
              <a:t>	Pe măsura ce avansăm, vei putea să îţi teste</a:t>
            </a:r>
            <a:r>
              <a:rPr lang="en-US">
                <a:latin typeface="Candara" pitchFamily="34" charset="0"/>
              </a:rPr>
              <a:t>z</a:t>
            </a:r>
            <a:r>
              <a:rPr lang="ro-RO">
                <a:latin typeface="Candara" pitchFamily="34" charset="0"/>
              </a:rPr>
              <a:t>i cuno</a:t>
            </a:r>
            <a:r>
              <a:rPr lang="ro-RO"/>
              <a:t>ş</a:t>
            </a:r>
            <a:r>
              <a:rPr lang="ro-RO">
                <a:latin typeface="Candara" pitchFamily="34" charset="0"/>
              </a:rPr>
              <a:t>tinţele pentru a verifica cât de mult ai învăţat.</a:t>
            </a:r>
            <a:endParaRPr lang="en-US">
              <a:latin typeface="Candara" pitchFamily="34" charset="0"/>
            </a:endParaRPr>
          </a:p>
        </p:txBody>
      </p:sp>
      <p:pic>
        <p:nvPicPr>
          <p:cNvPr id="5122" name="Picture 2" descr="C:\Users\user\Desktop\yty5e.JPG"/>
          <p:cNvPicPr>
            <a:picLocks noChangeAspect="1" noChangeArrowheads="1"/>
          </p:cNvPicPr>
          <p:nvPr/>
        </p:nvPicPr>
        <p:blipFill>
          <a:blip r:embed="rId2"/>
          <a:srcRect/>
          <a:stretch>
            <a:fillRect/>
          </a:stretch>
        </p:blipFill>
        <p:spPr bwMode="auto">
          <a:xfrm>
            <a:off x="4932363" y="1700213"/>
            <a:ext cx="3800475" cy="4752975"/>
          </a:xfrm>
          <a:prstGeom prst="rect">
            <a:avLst/>
          </a:prstGeom>
          <a:ln>
            <a:noFill/>
          </a:ln>
          <a:effectLst>
            <a:outerShdw blurRad="292100" dist="139700" dir="2700000" algn="tl" rotWithShape="0">
              <a:srgbClr val="333333">
                <a:alpha val="65000"/>
              </a:srgbClr>
            </a:outerShdw>
          </a:effectLst>
          <a:extLst>
            <a:ext uri="{909E8E84-426E-40DD-AFC4-6F175D3DCCD1}"/>
          </a:extLst>
        </p:spPr>
      </p:pic>
      <p:pic>
        <p:nvPicPr>
          <p:cNvPr id="5123" name="Picture 3" descr="C:\Users\user\Desktop\PhotoShare(3).png"/>
          <p:cNvPicPr>
            <a:picLocks noChangeAspect="1" noChangeArrowheads="1"/>
          </p:cNvPicPr>
          <p:nvPr/>
        </p:nvPicPr>
        <p:blipFill>
          <a:blip r:embed="rId3"/>
          <a:srcRect/>
          <a:stretch>
            <a:fillRect/>
          </a:stretch>
        </p:blipFill>
        <p:spPr bwMode="auto">
          <a:xfrm>
            <a:off x="677863" y="4437063"/>
            <a:ext cx="3646487" cy="2206625"/>
          </a:xfrm>
          <a:prstGeom prst="rect">
            <a:avLst/>
          </a:prstGeom>
          <a:ln>
            <a:noFill/>
          </a:ln>
          <a:effectLst>
            <a:outerShdw blurRad="292100" dist="139700" dir="2700000" algn="tl" rotWithShape="0">
              <a:srgbClr val="333333">
                <a:alpha val="65000"/>
              </a:srgbClr>
            </a:outerShdw>
          </a:effectLst>
          <a:extLst>
            <a:ext uri="{909E8E84-426E-40DD-AFC4-6F175D3DCCD1}"/>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par>
                          <p:cTn id="15" fill="hold">
                            <p:stCondLst>
                              <p:cond delay="1250"/>
                            </p:stCondLst>
                            <p:childTnLst>
                              <p:par>
                                <p:cTn id="16" presetID="16" presetClass="entr" presetSubtype="21" fill="hold" nodeType="afterEffect">
                                  <p:stCondLst>
                                    <p:cond delay="50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arn(inVertical)">
                                      <p:cBhvr>
                                        <p:cTn id="18" dur="500"/>
                                        <p:tgtEl>
                                          <p:spTgt spid="4">
                                            <p:txEl>
                                              <p:pRg st="0" end="0"/>
                                            </p:txEl>
                                          </p:spTgt>
                                        </p:tgtEl>
                                      </p:cBhvr>
                                    </p:animEffect>
                                  </p:childTnLst>
                                </p:cTn>
                              </p:par>
                            </p:childTnLst>
                          </p:cTn>
                        </p:par>
                        <p:par>
                          <p:cTn id="19" fill="hold">
                            <p:stCondLst>
                              <p:cond delay="2250"/>
                            </p:stCondLst>
                            <p:childTnLst>
                              <p:par>
                                <p:cTn id="20" presetID="16" presetClass="entr" presetSubtype="21" fill="hold" nodeType="afterEffect">
                                  <p:stCondLst>
                                    <p:cond delay="50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arn(inVertical)">
                                      <p:cBhvr>
                                        <p:cTn id="22" dur="500"/>
                                        <p:tgtEl>
                                          <p:spTgt spid="4">
                                            <p:txEl>
                                              <p:pRg st="1" end="1"/>
                                            </p:txEl>
                                          </p:spTgt>
                                        </p:tgtEl>
                                      </p:cBhvr>
                                    </p:animEffect>
                                  </p:childTnLst>
                                </p:cTn>
                              </p:par>
                            </p:childTnLst>
                          </p:cTn>
                        </p:par>
                        <p:par>
                          <p:cTn id="23" fill="hold">
                            <p:stCondLst>
                              <p:cond delay="3250"/>
                            </p:stCondLst>
                            <p:childTnLst>
                              <p:par>
                                <p:cTn id="24" presetID="16" presetClass="entr" presetSubtype="21" fill="hold" nodeType="afterEffect">
                                  <p:stCondLst>
                                    <p:cond delay="50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barn(inVertical)">
                                      <p:cBhvr>
                                        <p:cTn id="26" dur="500"/>
                                        <p:tgtEl>
                                          <p:spTgt spid="4">
                                            <p:txEl>
                                              <p:pRg st="2" end="2"/>
                                            </p:txEl>
                                          </p:spTgt>
                                        </p:tgtEl>
                                      </p:cBhvr>
                                    </p:animEffect>
                                  </p:childTnLst>
                                </p:cTn>
                              </p:par>
                            </p:childTnLst>
                          </p:cTn>
                        </p:par>
                        <p:par>
                          <p:cTn id="27" fill="hold">
                            <p:stCondLst>
                              <p:cond delay="4250"/>
                            </p:stCondLst>
                            <p:childTnLst>
                              <p:par>
                                <p:cTn id="28" presetID="16" presetClass="entr" presetSubtype="21" fill="hold" nodeType="afterEffect">
                                  <p:stCondLst>
                                    <p:cond delay="50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barn(inVertical)">
                                      <p:cBhvr>
                                        <p:cTn id="30" dur="500"/>
                                        <p:tgtEl>
                                          <p:spTgt spid="4">
                                            <p:txEl>
                                              <p:pRg st="3" end="3"/>
                                            </p:txEl>
                                          </p:spTgt>
                                        </p:tgtEl>
                                      </p:cBhvr>
                                    </p:animEffect>
                                  </p:childTnLst>
                                </p:cTn>
                              </p:par>
                              <p:par>
                                <p:cTn id="31" presetID="16" presetClass="entr" presetSubtype="21" fill="hold" nodeType="withEffect">
                                  <p:stCondLst>
                                    <p:cond delay="1000"/>
                                  </p:stCondLst>
                                  <p:childTnLst>
                                    <p:set>
                                      <p:cBhvr>
                                        <p:cTn id="32" dur="1" fill="hold">
                                          <p:stCondLst>
                                            <p:cond delay="0"/>
                                          </p:stCondLst>
                                        </p:cTn>
                                        <p:tgtEl>
                                          <p:spTgt spid="5123"/>
                                        </p:tgtEl>
                                        <p:attrNameLst>
                                          <p:attrName>style.visibility</p:attrName>
                                        </p:attrNameLst>
                                      </p:cBhvr>
                                      <p:to>
                                        <p:strVal val="visible"/>
                                      </p:to>
                                    </p:set>
                                    <p:animEffect transition="in" filter="barn(inVertical)">
                                      <p:cBhvr>
                                        <p:cTn id="33" dur="500"/>
                                        <p:tgtEl>
                                          <p:spTgt spid="5123"/>
                                        </p:tgtEl>
                                      </p:cBhvr>
                                    </p:animEffect>
                                  </p:childTnLst>
                                </p:cTn>
                              </p:par>
                            </p:childTnLst>
                          </p:cTn>
                        </p:par>
                        <p:par>
                          <p:cTn id="34" fill="hold">
                            <p:stCondLst>
                              <p:cond delay="5750"/>
                            </p:stCondLst>
                            <p:childTnLst>
                              <p:par>
                                <p:cTn id="35" presetID="10" presetClass="entr" presetSubtype="0" fill="hold" nodeType="afterEffect">
                                  <p:stCondLst>
                                    <p:cond delay="500"/>
                                  </p:stCondLst>
                                  <p:childTnLst>
                                    <p:set>
                                      <p:cBhvr>
                                        <p:cTn id="36" dur="1" fill="hold">
                                          <p:stCondLst>
                                            <p:cond delay="0"/>
                                          </p:stCondLst>
                                        </p:cTn>
                                        <p:tgtEl>
                                          <p:spTgt spid="5122"/>
                                        </p:tgtEl>
                                        <p:attrNameLst>
                                          <p:attrName>style.visibility</p:attrName>
                                        </p:attrNameLst>
                                      </p:cBhvr>
                                      <p:to>
                                        <p:strVal val="visible"/>
                                      </p:to>
                                    </p:set>
                                    <p:animEffect transition="in" filter="fade">
                                      <p:cBhvr>
                                        <p:cTn id="3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190500"/>
            <a:ext cx="9144000" cy="584200"/>
          </a:xfrm>
          <a:prstGeom prst="rect">
            <a:avLst/>
          </a:prstGeom>
          <a:noFill/>
          <a:ln w="9525">
            <a:noFill/>
            <a:miter lim="800000"/>
            <a:headEnd/>
            <a:tailEnd/>
          </a:ln>
        </p:spPr>
        <p:txBody>
          <a:bodyPr>
            <a:spAutoFit/>
          </a:bodyPr>
          <a:lstStyle/>
          <a:p>
            <a:pPr algn="ctr"/>
            <a:r>
              <a:rPr lang="vi-VN" sz="3200">
                <a:solidFill>
                  <a:schemeClr val="bg1"/>
                </a:solidFill>
                <a:latin typeface="Candara" pitchFamily="34" charset="0"/>
              </a:rPr>
              <a:t>Călător în timp</a:t>
            </a:r>
          </a:p>
        </p:txBody>
      </p:sp>
      <p:sp>
        <p:nvSpPr>
          <p:cNvPr id="3" name="TextBox 2"/>
          <p:cNvSpPr txBox="1">
            <a:spLocks noChangeArrowheads="1"/>
          </p:cNvSpPr>
          <p:nvPr/>
        </p:nvSpPr>
        <p:spPr bwMode="auto">
          <a:xfrm>
            <a:off x="322263" y="1123950"/>
            <a:ext cx="8499475" cy="647700"/>
          </a:xfrm>
          <a:prstGeom prst="rect">
            <a:avLst/>
          </a:prstGeom>
          <a:noFill/>
          <a:ln w="9525">
            <a:noFill/>
            <a:miter lim="800000"/>
            <a:headEnd/>
            <a:tailEnd/>
          </a:ln>
        </p:spPr>
        <p:txBody>
          <a:bodyPr>
            <a:spAutoFit/>
          </a:bodyPr>
          <a:lstStyle/>
          <a:p>
            <a:pPr algn="just"/>
            <a:r>
              <a:rPr lang="ro-RO">
                <a:latin typeface="Candara" pitchFamily="34" charset="0"/>
              </a:rPr>
              <a:t>	</a:t>
            </a:r>
            <a:r>
              <a:rPr lang="vi-VN">
                <a:latin typeface="Candara" pitchFamily="34" charset="0"/>
              </a:rPr>
              <a:t>Moneda euro nu a fost folosită întotdeauna. Călătoreşte în timp şi colectează monede vechi, dar nu uita să eviţi vulturii şi păianjenii…</a:t>
            </a:r>
            <a:endParaRPr lang="en-US">
              <a:latin typeface="Candara" pitchFamily="34" charset="0"/>
            </a:endParaRPr>
          </a:p>
        </p:txBody>
      </p:sp>
      <p:pic>
        <p:nvPicPr>
          <p:cNvPr id="6146" name="Picture 2" descr="C:\Users\user\Desktop\hfhhy.JPG"/>
          <p:cNvPicPr>
            <a:picLocks noChangeAspect="1" noChangeArrowheads="1"/>
          </p:cNvPicPr>
          <p:nvPr/>
        </p:nvPicPr>
        <p:blipFill>
          <a:blip r:embed="rId2">
            <a:extLst>
              <a:ext uri="{28A0092B-C50C-407E-A947-70E740481C1C}"/>
            </a:extLst>
          </a:blip>
          <a:srcRect/>
          <a:stretch>
            <a:fillRect/>
          </a:stretch>
        </p:blipFill>
        <p:spPr bwMode="auto">
          <a:xfrm>
            <a:off x="1042986" y="1988840"/>
            <a:ext cx="7058025" cy="44005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par>
                          <p:cTn id="11" fill="hold">
                            <p:stCondLst>
                              <p:cond delay="1250"/>
                            </p:stCondLst>
                            <p:childTnLst>
                              <p:par>
                                <p:cTn id="12" presetID="45" presetClass="entr" presetSubtype="0" fill="hold" nodeType="afterEffect">
                                  <p:stCondLst>
                                    <p:cond delay="5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3750"/>
                            </p:stCondLst>
                            <p:childTnLst>
                              <p:par>
                                <p:cTn id="18" presetID="10" presetClass="entr" presetSubtype="0" fill="hold" nodeType="afterEffect">
                                  <p:stCondLst>
                                    <p:cond delay="1500"/>
                                  </p:stCondLst>
                                  <p:childTnLst>
                                    <p:set>
                                      <p:cBhvr>
                                        <p:cTn id="19" dur="1" fill="hold">
                                          <p:stCondLst>
                                            <p:cond delay="0"/>
                                          </p:stCondLst>
                                        </p:cTn>
                                        <p:tgtEl>
                                          <p:spTgt spid="6146"/>
                                        </p:tgtEl>
                                        <p:attrNameLst>
                                          <p:attrName>style.visibility</p:attrName>
                                        </p:attrNameLst>
                                      </p:cBhvr>
                                      <p:to>
                                        <p:strVal val="visible"/>
                                      </p:to>
                                    </p:set>
                                    <p:animEffect transition="in" filter="fade">
                                      <p:cBhvr>
                                        <p:cTn id="20"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175" y="260350"/>
            <a:ext cx="9144000" cy="585788"/>
          </a:xfrm>
          <a:prstGeom prst="rect">
            <a:avLst/>
          </a:prstGeom>
          <a:noFill/>
          <a:ln w="9525">
            <a:noFill/>
            <a:miter lim="800000"/>
            <a:headEnd/>
            <a:tailEnd/>
          </a:ln>
        </p:spPr>
        <p:txBody>
          <a:bodyPr>
            <a:spAutoFit/>
          </a:bodyPr>
          <a:lstStyle/>
          <a:p>
            <a:pPr algn="ctr"/>
            <a:r>
              <a:rPr lang="ro-RO" sz="3200">
                <a:solidFill>
                  <a:schemeClr val="bg1"/>
                </a:solidFill>
                <a:latin typeface="Candara" pitchFamily="34" charset="0"/>
              </a:rPr>
              <a:t>Spaţiul profesorului</a:t>
            </a:r>
            <a:endParaRPr lang="en-US" sz="3200">
              <a:solidFill>
                <a:schemeClr val="bg1"/>
              </a:solidFill>
              <a:latin typeface="Candara" pitchFamily="34" charset="0"/>
            </a:endParaRPr>
          </a:p>
        </p:txBody>
      </p:sp>
      <p:sp>
        <p:nvSpPr>
          <p:cNvPr id="3" name="TextBox 2"/>
          <p:cNvSpPr txBox="1">
            <a:spLocks noChangeArrowheads="1"/>
          </p:cNvSpPr>
          <p:nvPr/>
        </p:nvSpPr>
        <p:spPr bwMode="auto">
          <a:xfrm>
            <a:off x="315913" y="1598613"/>
            <a:ext cx="8567737" cy="2862262"/>
          </a:xfrm>
          <a:prstGeom prst="rect">
            <a:avLst/>
          </a:prstGeom>
          <a:noFill/>
          <a:ln w="9525">
            <a:noFill/>
            <a:miter lim="800000"/>
            <a:headEnd/>
            <a:tailEnd/>
          </a:ln>
        </p:spPr>
        <p:txBody>
          <a:bodyPr>
            <a:spAutoFit/>
          </a:bodyPr>
          <a:lstStyle/>
          <a:p>
            <a:pPr algn="just"/>
            <a:r>
              <a:rPr lang="ro-RO">
                <a:latin typeface="Candara" pitchFamily="34" charset="0"/>
              </a:rPr>
              <a:t>	</a:t>
            </a:r>
            <a:r>
              <a:rPr lang="vi-VN">
                <a:latin typeface="Candara" pitchFamily="34" charset="0"/>
              </a:rPr>
              <a:t>Bine aţi venit pe site-ul „Spaţiul profesorului”! Veţi regăsi aici o sursă unică de materiale didactice despre Europa. Realizate de diferite instituţii europene sau organisme guvernamentale şi neguvernamentale, acestea au scopul de a-i ajuta pe tineri să înveţe mai multe despre Uniunea Europeană şi politicile sale.</a:t>
            </a:r>
          </a:p>
          <a:p>
            <a:pPr algn="just"/>
            <a:r>
              <a:rPr lang="ro-RO">
                <a:latin typeface="Candara" pitchFamily="34" charset="0"/>
              </a:rPr>
              <a:t>	</a:t>
            </a:r>
            <a:r>
              <a:rPr lang="vi-VN">
                <a:latin typeface="Candara" pitchFamily="34" charset="0"/>
              </a:rPr>
              <a:t>Materialele, structurate pe grupe de vârstă, vă pot fi utile atât ca sursă de inspiraţie pentru orele de curs, cât şi ca sursă de informaţii despre istoria Europei, despre cetăţenie sau chiar despre un domeniu punctual precum modalităţile de reducere a consumului de energie.</a:t>
            </a:r>
            <a:r>
              <a:rPr lang="ro-RO">
                <a:latin typeface="Candara" pitchFamily="34" charset="0"/>
              </a:rPr>
              <a:t> </a:t>
            </a:r>
            <a:r>
              <a:rPr lang="vi-VN">
                <a:latin typeface="Candara" pitchFamily="34" charset="0"/>
              </a:rPr>
              <a:t>Aţi elaborat o resursă didactică despre UE? Dacă da, trimiteţi-ne-o ţi nouă</a:t>
            </a:r>
            <a:r>
              <a:rPr lang="ro-RO">
                <a:latin typeface="Candara" pitchFamily="34" charset="0"/>
              </a:rPr>
              <a:t>. </a:t>
            </a:r>
            <a:endParaRPr lang="vi-VN">
              <a:latin typeface="Candara" pitchFamily="34" charset="0"/>
            </a:endParaRPr>
          </a:p>
          <a:p>
            <a:pPr algn="just"/>
            <a:endParaRPr lang="en-US">
              <a:latin typeface="Candara" pitchFamily="34" charset="0"/>
            </a:endParaRPr>
          </a:p>
        </p:txBody>
      </p:sp>
      <p:pic>
        <p:nvPicPr>
          <p:cNvPr id="7170" name="Picture 2" descr="C:\Users\user\Desktop\erter.JPG"/>
          <p:cNvPicPr>
            <a:picLocks noChangeAspect="1" noChangeArrowheads="1"/>
          </p:cNvPicPr>
          <p:nvPr/>
        </p:nvPicPr>
        <p:blipFill>
          <a:blip r:embed="rId2">
            <a:extLst>
              <a:ext uri="{28A0092B-C50C-407E-A947-70E740481C1C}"/>
            </a:extLst>
          </a:blip>
          <a:srcRect/>
          <a:stretch>
            <a:fillRect/>
          </a:stretch>
        </p:blipFill>
        <p:spPr bwMode="auto">
          <a:xfrm>
            <a:off x="497395" y="4408377"/>
            <a:ext cx="8077201" cy="2171700"/>
          </a:xfrm>
          <a:prstGeom prst="rect">
            <a:avLst/>
          </a:prstGeom>
          <a:ln>
            <a:noFill/>
          </a:ln>
          <a:effectLst>
            <a:softEdge rad="112500"/>
          </a:effectLst>
          <a:extLst>
            <a:ext uri="{909E8E84-426E-40DD-AFC4-6F175D3DCCD1}"/>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0" end="0"/>
                                            </p:txEl>
                                          </p:spTgt>
                                        </p:tgtEl>
                                      </p:cBhvr>
                                    </p:animEffect>
                                  </p:childTnLst>
                                </p:cTn>
                              </p:par>
                            </p:childTnLst>
                          </p:cTn>
                        </p:par>
                        <p:par>
                          <p:cTn id="9" fill="hold">
                            <p:stCondLst>
                              <p:cond delay="750"/>
                            </p:stCondLst>
                            <p:childTnLst>
                              <p:par>
                                <p:cTn id="10" presetID="12" presetClass="entr" presetSubtype="4" fill="hold" nodeType="afterEffect">
                                  <p:stCondLst>
                                    <p:cond delay="150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0" end="0"/>
                                            </p:txEl>
                                          </p:spTgt>
                                        </p:tgtEl>
                                      </p:cBhvr>
                                    </p:animEffect>
                                  </p:childTnLst>
                                </p:cTn>
                              </p:par>
                            </p:childTnLst>
                          </p:cTn>
                        </p:par>
                        <p:par>
                          <p:cTn id="14" fill="hold">
                            <p:stCondLst>
                              <p:cond delay="2750"/>
                            </p:stCondLst>
                            <p:childTnLst>
                              <p:par>
                                <p:cTn id="15" presetID="12" presetClass="entr" presetSubtype="4" fill="hold" nodeType="afterEffect">
                                  <p:stCondLst>
                                    <p:cond delay="150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1" end="1"/>
                                            </p:txEl>
                                          </p:spTgt>
                                        </p:tgtEl>
                                      </p:cBhvr>
                                    </p:animEffect>
                                  </p:childTnLst>
                                </p:cTn>
                              </p:par>
                              <p:par>
                                <p:cTn id="19" presetID="12" presetClass="entr" presetSubtype="4" fill="hold" nodeType="withEffect">
                                  <p:stCondLst>
                                    <p:cond delay="750"/>
                                  </p:stCondLst>
                                  <p:childTnLst>
                                    <p:set>
                                      <p:cBhvr>
                                        <p:cTn id="20" dur="1" fill="hold">
                                          <p:stCondLst>
                                            <p:cond delay="0"/>
                                          </p:stCondLst>
                                        </p:cTn>
                                        <p:tgtEl>
                                          <p:spTgt spid="7170"/>
                                        </p:tgtEl>
                                        <p:attrNameLst>
                                          <p:attrName>style.visibility</p:attrName>
                                        </p:attrNameLst>
                                      </p:cBhvr>
                                      <p:to>
                                        <p:strVal val="visible"/>
                                      </p:to>
                                    </p:set>
                                    <p:anim calcmode="lin" valueType="num">
                                      <p:cBhvr additive="base">
                                        <p:cTn id="21" dur="500"/>
                                        <p:tgtEl>
                                          <p:spTgt spid="7170"/>
                                        </p:tgtEl>
                                        <p:attrNameLst>
                                          <p:attrName>ppt_y</p:attrName>
                                        </p:attrNameLst>
                                      </p:cBhvr>
                                      <p:tavLst>
                                        <p:tav tm="0">
                                          <p:val>
                                            <p:strVal val="#ppt_y+#ppt_h*1.125000"/>
                                          </p:val>
                                        </p:tav>
                                        <p:tav tm="100000">
                                          <p:val>
                                            <p:strVal val="#ppt_y"/>
                                          </p:val>
                                        </p:tav>
                                      </p:tavLst>
                                    </p:anim>
                                    <p:animEffect transition="in" filter="wipe(up)">
                                      <p:cBhvr>
                                        <p:cTn id="2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188913"/>
            <a:ext cx="9144000" cy="522287"/>
          </a:xfrm>
          <a:prstGeom prst="rect">
            <a:avLst/>
          </a:prstGeom>
          <a:noFill/>
          <a:ln w="9525">
            <a:noFill/>
            <a:miter lim="800000"/>
            <a:headEnd/>
            <a:tailEnd/>
          </a:ln>
        </p:spPr>
        <p:txBody>
          <a:bodyPr>
            <a:spAutoFit/>
          </a:bodyPr>
          <a:lstStyle/>
          <a:p>
            <a:pPr algn="ctr"/>
            <a:r>
              <a:rPr lang="ro-RO" sz="2800">
                <a:solidFill>
                  <a:schemeClr val="bg1"/>
                </a:solidFill>
                <a:latin typeface="Candara" pitchFamily="34" charset="0"/>
              </a:rPr>
              <a:t>Publicaţii</a:t>
            </a:r>
          </a:p>
        </p:txBody>
      </p:sp>
      <p:sp>
        <p:nvSpPr>
          <p:cNvPr id="4" name="TextBox 3"/>
          <p:cNvSpPr txBox="1">
            <a:spLocks noChangeArrowheads="1"/>
          </p:cNvSpPr>
          <p:nvPr/>
        </p:nvSpPr>
        <p:spPr bwMode="auto">
          <a:xfrm>
            <a:off x="250825" y="1268413"/>
            <a:ext cx="3960813" cy="1016000"/>
          </a:xfrm>
          <a:prstGeom prst="rect">
            <a:avLst/>
          </a:prstGeom>
          <a:noFill/>
          <a:ln w="9525">
            <a:noFill/>
            <a:miter lim="800000"/>
            <a:headEnd/>
            <a:tailEnd/>
          </a:ln>
        </p:spPr>
        <p:txBody>
          <a:bodyPr>
            <a:spAutoFit/>
          </a:bodyPr>
          <a:lstStyle/>
          <a:p>
            <a:pPr algn="just"/>
            <a:r>
              <a:rPr lang="ro-RO">
                <a:latin typeface="Candara" pitchFamily="34" charset="0"/>
              </a:rPr>
              <a:t>	</a:t>
            </a:r>
            <a:r>
              <a:rPr lang="en-US" sz="2000">
                <a:latin typeface="Candara" pitchFamily="34" charset="0"/>
              </a:rPr>
              <a:t>Biblioteci si arhive istorice ale institu</a:t>
            </a:r>
            <a:r>
              <a:rPr lang="ro-RO" sz="2000">
                <a:latin typeface="Candara" pitchFamily="34" charset="0"/>
              </a:rPr>
              <a:t>ţ</a:t>
            </a:r>
            <a:r>
              <a:rPr lang="en-US" sz="2000">
                <a:latin typeface="Candara" pitchFamily="34" charset="0"/>
              </a:rPr>
              <a:t>iilor UE. Accesa</a:t>
            </a:r>
            <a:r>
              <a:rPr lang="ro-RO" sz="2000">
                <a:latin typeface="Candara" pitchFamily="34" charset="0"/>
              </a:rPr>
              <a:t>ţi Biblioteca Eutopeană şi Docurama.</a:t>
            </a:r>
            <a:endParaRPr lang="en-US" sz="2000">
              <a:latin typeface="Candara" pitchFamily="34" charset="0"/>
            </a:endParaRPr>
          </a:p>
        </p:txBody>
      </p:sp>
      <p:sp>
        <p:nvSpPr>
          <p:cNvPr id="6" name="TextBox 5"/>
          <p:cNvSpPr txBox="1">
            <a:spLocks noChangeArrowheads="1"/>
          </p:cNvSpPr>
          <p:nvPr/>
        </p:nvSpPr>
        <p:spPr bwMode="auto">
          <a:xfrm>
            <a:off x="330200" y="2708275"/>
            <a:ext cx="5159375" cy="3170238"/>
          </a:xfrm>
          <a:prstGeom prst="rect">
            <a:avLst/>
          </a:prstGeom>
          <a:noFill/>
          <a:ln w="9525">
            <a:noFill/>
            <a:miter lim="800000"/>
            <a:headEnd/>
            <a:tailEnd/>
          </a:ln>
        </p:spPr>
        <p:txBody>
          <a:bodyPr>
            <a:spAutoFit/>
          </a:bodyPr>
          <a:lstStyle/>
          <a:p>
            <a:pPr marL="285750" indent="-285750">
              <a:buFont typeface="Arial" charset="0"/>
              <a:buChar char="•"/>
            </a:pPr>
            <a:r>
              <a:rPr lang="ro-RO" sz="2000">
                <a:latin typeface="Candara" pitchFamily="34" charset="0"/>
              </a:rPr>
              <a:t>Documente oficiale</a:t>
            </a:r>
            <a:r>
              <a:rPr lang="en-US" sz="2000">
                <a:latin typeface="Candara" pitchFamily="34" charset="0"/>
              </a:rPr>
              <a:t>;</a:t>
            </a:r>
            <a:endParaRPr lang="ro-RO" sz="2000">
              <a:latin typeface="Candara" pitchFamily="34" charset="0"/>
            </a:endParaRPr>
          </a:p>
          <a:p>
            <a:pPr marL="285750" indent="-285750">
              <a:buFont typeface="Arial" charset="0"/>
              <a:buChar char="•"/>
            </a:pPr>
            <a:r>
              <a:rPr lang="ro-RO" sz="2000">
                <a:latin typeface="Candara" pitchFamily="34" charset="0"/>
              </a:rPr>
              <a:t>Rapoarte, studii şi broşuri</a:t>
            </a:r>
            <a:r>
              <a:rPr lang="en-US" sz="2000">
                <a:latin typeface="Candara" pitchFamily="34" charset="0"/>
              </a:rPr>
              <a:t>;</a:t>
            </a:r>
            <a:endParaRPr lang="ro-RO" sz="2000">
              <a:latin typeface="Candara" pitchFamily="34" charset="0"/>
            </a:endParaRPr>
          </a:p>
          <a:p>
            <a:pPr marL="285750" indent="-285750">
              <a:buFont typeface="Arial" charset="0"/>
              <a:buChar char="•"/>
            </a:pPr>
            <a:r>
              <a:rPr lang="ro-RO" sz="2000">
                <a:latin typeface="Candara" pitchFamily="34" charset="0"/>
              </a:rPr>
              <a:t>Statistici şi sondaje de opinie</a:t>
            </a:r>
            <a:r>
              <a:rPr lang="en-US" sz="2000">
                <a:latin typeface="Candara" pitchFamily="34" charset="0"/>
              </a:rPr>
              <a:t>;</a:t>
            </a:r>
            <a:endParaRPr lang="ro-RO" sz="2000">
              <a:latin typeface="Candara" pitchFamily="34" charset="0"/>
            </a:endParaRPr>
          </a:p>
          <a:p>
            <a:pPr marL="285750" indent="-285750">
              <a:buFont typeface="Arial" charset="0"/>
              <a:buChar char="•"/>
            </a:pPr>
            <a:r>
              <a:rPr lang="ro-RO" sz="2000">
                <a:latin typeface="Candara" pitchFamily="34" charset="0"/>
              </a:rPr>
              <a:t>Biblioteci şi arhive</a:t>
            </a:r>
            <a:r>
              <a:rPr lang="en-US" sz="2000">
                <a:latin typeface="Candara" pitchFamily="34" charset="0"/>
              </a:rPr>
              <a:t>;</a:t>
            </a:r>
            <a:endParaRPr lang="ro-RO" sz="2000">
              <a:latin typeface="Candara" pitchFamily="34" charset="0"/>
            </a:endParaRPr>
          </a:p>
          <a:p>
            <a:pPr marL="285750" indent="-285750">
              <a:buFont typeface="Arial" charset="0"/>
              <a:buChar char="•"/>
            </a:pPr>
            <a:r>
              <a:rPr lang="ro-RO" sz="2000">
                <a:latin typeface="Candara" pitchFamily="34" charset="0"/>
              </a:rPr>
              <a:t>Resurse pentru</a:t>
            </a:r>
            <a:r>
              <a:rPr lang="en-US" sz="2000">
                <a:latin typeface="Candara" pitchFamily="34" charset="0"/>
              </a:rPr>
              <a:t>:</a:t>
            </a:r>
            <a:endParaRPr lang="ro-RO" sz="2000">
              <a:latin typeface="Candara" pitchFamily="34" charset="0"/>
            </a:endParaRPr>
          </a:p>
          <a:p>
            <a:pPr marL="800100" lvl="1" indent="-342900">
              <a:buFont typeface="Candara" pitchFamily="34" charset="0"/>
              <a:buAutoNum type="arabicPeriod"/>
            </a:pPr>
            <a:r>
              <a:rPr lang="ro-RO" sz="2000">
                <a:latin typeface="Candara" pitchFamily="34" charset="0"/>
              </a:rPr>
              <a:t>Profesori</a:t>
            </a:r>
            <a:r>
              <a:rPr lang="en-US" sz="2000">
                <a:latin typeface="Candara" pitchFamily="34" charset="0"/>
              </a:rPr>
              <a:t>;</a:t>
            </a:r>
            <a:endParaRPr lang="ro-RO" sz="2000">
              <a:latin typeface="Candara" pitchFamily="34" charset="0"/>
            </a:endParaRPr>
          </a:p>
          <a:p>
            <a:pPr marL="800100" lvl="1" indent="-342900">
              <a:buFont typeface="Candara" pitchFamily="34" charset="0"/>
              <a:buAutoNum type="arabicPeriod"/>
            </a:pPr>
            <a:r>
              <a:rPr lang="ro-RO" sz="2000">
                <a:latin typeface="Candara" pitchFamily="34" charset="0"/>
              </a:rPr>
              <a:t>Editori şi autori</a:t>
            </a:r>
            <a:r>
              <a:rPr lang="en-US" sz="2000">
                <a:latin typeface="Candara" pitchFamily="34" charset="0"/>
              </a:rPr>
              <a:t>;</a:t>
            </a:r>
            <a:endParaRPr lang="ro-RO" sz="2000">
              <a:latin typeface="Candara" pitchFamily="34" charset="0"/>
            </a:endParaRPr>
          </a:p>
          <a:p>
            <a:pPr marL="800100" lvl="1" indent="-342900">
              <a:buFont typeface="Candara" pitchFamily="34" charset="0"/>
              <a:buAutoNum type="arabicPeriod"/>
            </a:pPr>
            <a:r>
              <a:rPr lang="ro-RO" sz="2000">
                <a:latin typeface="Candara" pitchFamily="34" charset="0"/>
              </a:rPr>
              <a:t>Personalul şi contractanţii instituţiilo</a:t>
            </a:r>
            <a:r>
              <a:rPr lang="en-US" sz="2000">
                <a:latin typeface="Candara" pitchFamily="34" charset="0"/>
              </a:rPr>
              <a:t>r UE;</a:t>
            </a:r>
            <a:endParaRPr lang="ro-RO" sz="2000">
              <a:latin typeface="Candara" pitchFamily="34" charset="0"/>
            </a:endParaRPr>
          </a:p>
          <a:p>
            <a:pPr marL="800100" lvl="1" indent="-342900">
              <a:buFont typeface="Candara" pitchFamily="34" charset="0"/>
              <a:buAutoNum type="arabicPeriod"/>
            </a:pPr>
            <a:r>
              <a:rPr lang="ro-RO" sz="2000">
                <a:latin typeface="Candara" pitchFamily="34" charset="0"/>
              </a:rPr>
              <a:t>Politică lingvistică şi terminologie</a:t>
            </a:r>
            <a:r>
              <a:rPr lang="en-US" sz="2000">
                <a:latin typeface="Candara" pitchFamily="34" charset="0"/>
              </a:rPr>
              <a:t>;</a:t>
            </a:r>
            <a:endParaRPr lang="ro-RO" sz="2000">
              <a:latin typeface="Candara" pitchFamily="34" charset="0"/>
            </a:endParaRPr>
          </a:p>
        </p:txBody>
      </p:sp>
      <p:sp>
        <p:nvSpPr>
          <p:cNvPr id="7" name="TextBox 6"/>
          <p:cNvSpPr txBox="1"/>
          <p:nvPr/>
        </p:nvSpPr>
        <p:spPr>
          <a:xfrm>
            <a:off x="5511800" y="4894263"/>
            <a:ext cx="4535488" cy="923925"/>
          </a:xfrm>
          <a:prstGeom prst="rect">
            <a:avLst/>
          </a:prstGeom>
          <a:noFill/>
        </p:spPr>
        <p:txBody>
          <a:bodyPr>
            <a:spAutoFit/>
          </a:bodyPr>
          <a:lstStyle/>
          <a:p>
            <a:pPr fontAlgn="auto">
              <a:spcBef>
                <a:spcPts val="0"/>
              </a:spcBef>
              <a:spcAft>
                <a:spcPts val="0"/>
              </a:spcAft>
              <a:defRPr/>
            </a:pPr>
            <a:r>
              <a:rPr lang="en-US" dirty="0" err="1">
                <a:latin typeface="+mn-lt"/>
              </a:rPr>
              <a:t>Alte</a:t>
            </a:r>
            <a:r>
              <a:rPr lang="en-US" dirty="0">
                <a:latin typeface="+mn-lt"/>
              </a:rPr>
              <a:t> </a:t>
            </a:r>
            <a:r>
              <a:rPr lang="en-US" dirty="0" err="1">
                <a:latin typeface="+mn-lt"/>
              </a:rPr>
              <a:t>linkuri</a:t>
            </a:r>
            <a:endParaRPr lang="en-US" dirty="0">
              <a:latin typeface="+mn-lt"/>
            </a:endParaRPr>
          </a:p>
          <a:p>
            <a:pPr marL="285750" indent="-285750" fontAlgn="auto">
              <a:spcBef>
                <a:spcPts val="0"/>
              </a:spcBef>
              <a:spcAft>
                <a:spcPts val="0"/>
              </a:spcAft>
              <a:buFont typeface="Arial" pitchFamily="34" charset="0"/>
              <a:buChar char="•"/>
              <a:defRPr/>
            </a:pPr>
            <a:r>
              <a:rPr lang="en-US" dirty="0">
                <a:latin typeface="+mn-lt"/>
              </a:rPr>
              <a:t>In</a:t>
            </a:r>
            <a:r>
              <a:rPr lang="ro-RO" dirty="0">
                <a:latin typeface="+mn-lt"/>
              </a:rPr>
              <a:t>stituţii şi organisme ale UE</a:t>
            </a:r>
          </a:p>
          <a:p>
            <a:pPr marL="285750" indent="-285750" fontAlgn="auto">
              <a:spcBef>
                <a:spcPts val="0"/>
              </a:spcBef>
              <a:spcAft>
                <a:spcPts val="0"/>
              </a:spcAft>
              <a:buFont typeface="Arial" pitchFamily="34" charset="0"/>
              <a:buChar char="•"/>
              <a:defRPr/>
            </a:pPr>
            <a:r>
              <a:rPr lang="ro-RO" dirty="0">
                <a:latin typeface="+mn-lt"/>
              </a:rPr>
              <a:t>Dreptul UE</a:t>
            </a:r>
            <a:endParaRPr lang="en-US" dirty="0">
              <a:latin typeface="+mn-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31" presetClass="entr" presetSubtype="0" fill="hold" grpId="0" nodeType="afterEffect">
                                  <p:stCondLst>
                                    <p:cond delay="50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fill="hold" grpId="0" nodeType="withEffect">
                                  <p:stCondLst>
                                    <p:cond delay="50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938" y="188913"/>
            <a:ext cx="9144000" cy="522287"/>
          </a:xfrm>
          <a:prstGeom prst="rect">
            <a:avLst/>
          </a:prstGeom>
          <a:noFill/>
          <a:ln w="9525">
            <a:noFill/>
            <a:miter lim="800000"/>
            <a:headEnd/>
            <a:tailEnd/>
          </a:ln>
        </p:spPr>
        <p:txBody>
          <a:bodyPr>
            <a:spAutoFit/>
          </a:bodyPr>
          <a:lstStyle/>
          <a:p>
            <a:pPr algn="ctr"/>
            <a:r>
              <a:rPr lang="ro-RO" sz="2800">
                <a:solidFill>
                  <a:schemeClr val="bg1"/>
                </a:solidFill>
                <a:latin typeface="Candara" pitchFamily="34" charset="0"/>
              </a:rPr>
              <a:t>Resurse pentru profesori</a:t>
            </a:r>
            <a:endParaRPr lang="en-US" sz="2800">
              <a:solidFill>
                <a:schemeClr val="bg1"/>
              </a:solidFill>
              <a:latin typeface="Candara" pitchFamily="34" charset="0"/>
            </a:endParaRPr>
          </a:p>
        </p:txBody>
      </p:sp>
      <p:sp>
        <p:nvSpPr>
          <p:cNvPr id="3" name="TextBox 2"/>
          <p:cNvSpPr txBox="1"/>
          <p:nvPr/>
        </p:nvSpPr>
        <p:spPr>
          <a:xfrm>
            <a:off x="323850" y="1628775"/>
            <a:ext cx="8351838" cy="1323975"/>
          </a:xfrm>
          <a:prstGeom prst="rect">
            <a:avLst/>
          </a:prstGeom>
          <a:noFill/>
        </p:spPr>
        <p:txBody>
          <a:bodyPr>
            <a:spAutoFit/>
          </a:bodyPr>
          <a:lstStyle/>
          <a:p>
            <a:pPr algn="just" fontAlgn="auto">
              <a:spcBef>
                <a:spcPts val="0"/>
              </a:spcBef>
              <a:spcAft>
                <a:spcPts val="0"/>
              </a:spcAft>
              <a:defRPr/>
            </a:pPr>
            <a:r>
              <a:rPr lang="ro-RO" dirty="0">
                <a:latin typeface="+mj-lt"/>
              </a:rPr>
              <a:t>	</a:t>
            </a:r>
            <a:r>
              <a:rPr lang="vi-VN" sz="2000" dirty="0">
                <a:latin typeface="+mj-lt"/>
              </a:rPr>
              <a:t>Materialele</a:t>
            </a:r>
            <a:r>
              <a:rPr lang="vi-VN" sz="2000" dirty="0">
                <a:latin typeface="+mj-lt"/>
              </a:rPr>
              <a:t>, structurate pe grupe de vârstă, vă pot fi utile atât ca sursă de inspiraţie pentru orele de curs, cât şi ca sursă de informaţii despre istoria Europei, despre cetăţenie sau chiar despre un domeniu punctual precum modalităţile de reducere a consumului de energie.</a:t>
            </a:r>
            <a:endParaRPr lang="en-US" sz="2000" dirty="0">
              <a:latin typeface="+mj-lt"/>
            </a:endParaRPr>
          </a:p>
        </p:txBody>
      </p:sp>
      <p:sp>
        <p:nvSpPr>
          <p:cNvPr id="4" name="TextBox 3"/>
          <p:cNvSpPr txBox="1">
            <a:spLocks noChangeArrowheads="1"/>
          </p:cNvSpPr>
          <p:nvPr/>
        </p:nvSpPr>
        <p:spPr bwMode="auto">
          <a:xfrm>
            <a:off x="468313" y="3068638"/>
            <a:ext cx="3671887" cy="1323975"/>
          </a:xfrm>
          <a:prstGeom prst="rect">
            <a:avLst/>
          </a:prstGeom>
          <a:noFill/>
          <a:ln w="9525">
            <a:noFill/>
            <a:miter lim="800000"/>
            <a:headEnd/>
            <a:tailEnd/>
          </a:ln>
        </p:spPr>
        <p:txBody>
          <a:bodyPr>
            <a:spAutoFit/>
          </a:bodyPr>
          <a:lstStyle/>
          <a:p>
            <a:pPr marL="285750" indent="-285750">
              <a:buFont typeface="Arial" charset="0"/>
              <a:buChar char="•"/>
            </a:pPr>
            <a:r>
              <a:rPr lang="ro-RO" sz="2000">
                <a:latin typeface="Candara" pitchFamily="34" charset="0"/>
              </a:rPr>
              <a:t>Până</a:t>
            </a:r>
            <a:r>
              <a:rPr lang="en-US" sz="2000">
                <a:latin typeface="Candara" pitchFamily="34" charset="0"/>
              </a:rPr>
              <a:t> la 9 ani</a:t>
            </a:r>
            <a:endParaRPr lang="ro-RO" sz="2000">
              <a:latin typeface="Candara" pitchFamily="34" charset="0"/>
            </a:endParaRPr>
          </a:p>
          <a:p>
            <a:pPr marL="285750" indent="-285750">
              <a:buFont typeface="Arial" charset="0"/>
              <a:buChar char="•"/>
            </a:pPr>
            <a:r>
              <a:rPr lang="ro-RO" sz="2000">
                <a:latin typeface="Candara" pitchFamily="34" charset="0"/>
              </a:rPr>
              <a:t>9 -  12 ani</a:t>
            </a:r>
          </a:p>
          <a:p>
            <a:pPr marL="285750" indent="-285750">
              <a:buFont typeface="Arial" charset="0"/>
              <a:buChar char="•"/>
            </a:pPr>
            <a:r>
              <a:rPr lang="ro-RO" sz="2000">
                <a:latin typeface="Candara" pitchFamily="34" charset="0"/>
              </a:rPr>
              <a:t>12 - 15 ani</a:t>
            </a:r>
          </a:p>
          <a:p>
            <a:pPr marL="285750" indent="-285750">
              <a:buFont typeface="Arial" charset="0"/>
              <a:buChar char="•"/>
            </a:pPr>
            <a:r>
              <a:rPr lang="ro-RO" sz="2000">
                <a:latin typeface="Candara" pitchFamily="34" charset="0"/>
              </a:rPr>
              <a:t>Peste 15 ani</a:t>
            </a:r>
          </a:p>
        </p:txBody>
      </p:sp>
      <p:pic>
        <p:nvPicPr>
          <p:cNvPr id="1026" name="Picture 2" descr="C:\Users\user\Desktop\fyrtyrty.JPG"/>
          <p:cNvPicPr>
            <a:picLocks noChangeAspect="1" noChangeArrowheads="1"/>
          </p:cNvPicPr>
          <p:nvPr/>
        </p:nvPicPr>
        <p:blipFill>
          <a:blip r:embed="rId2"/>
          <a:srcRect/>
          <a:stretch>
            <a:fillRect/>
          </a:stretch>
        </p:blipFill>
        <p:spPr bwMode="auto">
          <a:xfrm>
            <a:off x="461963" y="4887913"/>
            <a:ext cx="1276350" cy="1295400"/>
          </a:xfrm>
          <a:prstGeom prst="rect">
            <a:avLst/>
          </a:prstGeom>
          <a:noFill/>
          <a:ln w="9525">
            <a:noFill/>
            <a:miter lim="800000"/>
            <a:headEnd/>
            <a:tailEnd/>
          </a:ln>
        </p:spPr>
      </p:pic>
      <p:pic>
        <p:nvPicPr>
          <p:cNvPr id="1027" name="Picture 3" descr="C:\Users\user\Desktop\sgg.JPG"/>
          <p:cNvPicPr>
            <a:picLocks noChangeAspect="1" noChangeArrowheads="1"/>
          </p:cNvPicPr>
          <p:nvPr/>
        </p:nvPicPr>
        <p:blipFill>
          <a:blip r:embed="rId3"/>
          <a:srcRect/>
          <a:stretch>
            <a:fillRect/>
          </a:stretch>
        </p:blipFill>
        <p:spPr bwMode="auto">
          <a:xfrm>
            <a:off x="2124075" y="4887913"/>
            <a:ext cx="1304925" cy="1323975"/>
          </a:xfrm>
          <a:prstGeom prst="rect">
            <a:avLst/>
          </a:prstGeom>
          <a:noFill/>
          <a:ln w="9525">
            <a:noFill/>
            <a:miter lim="800000"/>
            <a:headEnd/>
            <a:tailEnd/>
          </a:ln>
        </p:spPr>
      </p:pic>
      <p:pic>
        <p:nvPicPr>
          <p:cNvPr id="1028" name="Picture 4" descr="C:\Users\user\Desktop\hyyrt.JPG"/>
          <p:cNvPicPr>
            <a:picLocks noChangeAspect="1" noChangeArrowheads="1"/>
          </p:cNvPicPr>
          <p:nvPr/>
        </p:nvPicPr>
        <p:blipFill>
          <a:blip r:embed="rId4"/>
          <a:srcRect/>
          <a:stretch>
            <a:fillRect/>
          </a:stretch>
        </p:blipFill>
        <p:spPr bwMode="auto">
          <a:xfrm>
            <a:off x="3848100" y="4887913"/>
            <a:ext cx="1304925" cy="1285875"/>
          </a:xfrm>
          <a:prstGeom prst="rect">
            <a:avLst/>
          </a:prstGeom>
          <a:noFill/>
          <a:ln w="9525">
            <a:noFill/>
            <a:miter lim="800000"/>
            <a:headEnd/>
            <a:tailEnd/>
          </a:ln>
        </p:spPr>
      </p:pic>
      <p:pic>
        <p:nvPicPr>
          <p:cNvPr id="1029" name="Picture 5" descr="C:\Users\user\Desktop\uru.JPG"/>
          <p:cNvPicPr>
            <a:picLocks noChangeAspect="1" noChangeArrowheads="1"/>
          </p:cNvPicPr>
          <p:nvPr/>
        </p:nvPicPr>
        <p:blipFill>
          <a:blip r:embed="rId5"/>
          <a:srcRect/>
          <a:stretch>
            <a:fillRect/>
          </a:stretch>
        </p:blipFill>
        <p:spPr bwMode="auto">
          <a:xfrm>
            <a:off x="5580063" y="4878388"/>
            <a:ext cx="1304925" cy="1295400"/>
          </a:xfrm>
          <a:prstGeom prst="rect">
            <a:avLst/>
          </a:prstGeom>
          <a:noFill/>
          <a:ln w="9525">
            <a:noFill/>
            <a:miter lim="800000"/>
            <a:headEnd/>
            <a:tailEnd/>
          </a:ln>
        </p:spPr>
      </p:pic>
      <p:pic>
        <p:nvPicPr>
          <p:cNvPr id="1030" name="Picture 6" descr="C:\Users\user\Desktop\hdh.JPG"/>
          <p:cNvPicPr>
            <a:picLocks noChangeAspect="1" noChangeArrowheads="1"/>
          </p:cNvPicPr>
          <p:nvPr/>
        </p:nvPicPr>
        <p:blipFill>
          <a:blip r:embed="rId6"/>
          <a:srcRect/>
          <a:stretch>
            <a:fillRect/>
          </a:stretch>
        </p:blipFill>
        <p:spPr bwMode="auto">
          <a:xfrm>
            <a:off x="7354888" y="4868863"/>
            <a:ext cx="1323975" cy="1304925"/>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500"/>
                            </p:stCondLst>
                            <p:childTnLst>
                              <p:par>
                                <p:cTn id="11" presetID="52" presetClass="entr" presetSubtype="0" fill="hold" grpId="0" nodeType="afterEffect">
                                  <p:stCondLst>
                                    <p:cond delay="500"/>
                                  </p:stCondLst>
                                  <p:childTnLst>
                                    <p:set>
                                      <p:cBhvr>
                                        <p:cTn id="12" dur="1" fill="hold">
                                          <p:stCondLst>
                                            <p:cond delay="0"/>
                                          </p:stCondLst>
                                        </p:cTn>
                                        <p:tgtEl>
                                          <p:spTgt spid="3"/>
                                        </p:tgtEl>
                                        <p:attrNameLst>
                                          <p:attrName>style.visibility</p:attrName>
                                        </p:attrNameLst>
                                      </p:cBhvr>
                                      <p:to>
                                        <p:strVal val="visible"/>
                                      </p:to>
                                    </p:set>
                                    <p:animScale>
                                      <p:cBhvr>
                                        <p:cTn id="13"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gtEl>
                                        <p:attrNameLst>
                                          <p:attrName>ppt_x</p:attrName>
                                          <p:attrName>ppt_y</p:attrName>
                                        </p:attrNameLst>
                                      </p:cBhvr>
                                    </p:animMotion>
                                    <p:animEffect transition="in" filter="fade">
                                      <p:cBhvr>
                                        <p:cTn id="15" dur="1000"/>
                                        <p:tgtEl>
                                          <p:spTgt spid="3"/>
                                        </p:tgtEl>
                                      </p:cBhvr>
                                    </p:animEffect>
                                  </p:childTnLst>
                                </p:cTn>
                              </p:par>
                            </p:childTnLst>
                          </p:cTn>
                        </p:par>
                        <p:par>
                          <p:cTn id="16" fill="hold">
                            <p:stCondLst>
                              <p:cond delay="4000"/>
                            </p:stCondLst>
                            <p:childTnLst>
                              <p:par>
                                <p:cTn id="17" presetID="21" presetClass="entr" presetSubtype="1" fill="hold" grpId="0" nodeType="afterEffect">
                                  <p:stCondLst>
                                    <p:cond delay="50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6500"/>
                            </p:stCondLst>
                            <p:childTnLst>
                              <p:par>
                                <p:cTn id="21" presetID="42" presetClass="entr" presetSubtype="0" fill="hold" nodeType="afterEffect">
                                  <p:stCondLst>
                                    <p:cond delay="50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1000"/>
                                        <p:tgtEl>
                                          <p:spTgt spid="1026"/>
                                        </p:tgtEl>
                                      </p:cBhvr>
                                    </p:animEffect>
                                    <p:anim calcmode="lin" valueType="num">
                                      <p:cBhvr>
                                        <p:cTn id="24" dur="1000" fill="hold"/>
                                        <p:tgtEl>
                                          <p:spTgt spid="1026"/>
                                        </p:tgtEl>
                                        <p:attrNameLst>
                                          <p:attrName>ppt_x</p:attrName>
                                        </p:attrNameLst>
                                      </p:cBhvr>
                                      <p:tavLst>
                                        <p:tav tm="0">
                                          <p:val>
                                            <p:strVal val="#ppt_x"/>
                                          </p:val>
                                        </p:tav>
                                        <p:tav tm="100000">
                                          <p:val>
                                            <p:strVal val="#ppt_x"/>
                                          </p:val>
                                        </p:tav>
                                      </p:tavLst>
                                    </p:anim>
                                    <p:anim calcmode="lin" valueType="num">
                                      <p:cBhvr>
                                        <p:cTn id="25" dur="1000" fill="hold"/>
                                        <p:tgtEl>
                                          <p:spTgt spid="1026"/>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500"/>
                                  </p:stCondLst>
                                  <p:childTnLst>
                                    <p:set>
                                      <p:cBhvr>
                                        <p:cTn id="27" dur="1" fill="hold">
                                          <p:stCondLst>
                                            <p:cond delay="0"/>
                                          </p:stCondLst>
                                        </p:cTn>
                                        <p:tgtEl>
                                          <p:spTgt spid="1027"/>
                                        </p:tgtEl>
                                        <p:attrNameLst>
                                          <p:attrName>style.visibility</p:attrName>
                                        </p:attrNameLst>
                                      </p:cBhvr>
                                      <p:to>
                                        <p:strVal val="visible"/>
                                      </p:to>
                                    </p:set>
                                    <p:animEffect transition="in" filter="fade">
                                      <p:cBhvr>
                                        <p:cTn id="28" dur="1000"/>
                                        <p:tgtEl>
                                          <p:spTgt spid="1027"/>
                                        </p:tgtEl>
                                      </p:cBhvr>
                                    </p:animEffect>
                                    <p:anim calcmode="lin" valueType="num">
                                      <p:cBhvr>
                                        <p:cTn id="29" dur="1000" fill="hold"/>
                                        <p:tgtEl>
                                          <p:spTgt spid="1027"/>
                                        </p:tgtEl>
                                        <p:attrNameLst>
                                          <p:attrName>ppt_x</p:attrName>
                                        </p:attrNameLst>
                                      </p:cBhvr>
                                      <p:tavLst>
                                        <p:tav tm="0">
                                          <p:val>
                                            <p:strVal val="#ppt_x"/>
                                          </p:val>
                                        </p:tav>
                                        <p:tav tm="100000">
                                          <p:val>
                                            <p:strVal val="#ppt_x"/>
                                          </p:val>
                                        </p:tav>
                                      </p:tavLst>
                                    </p:anim>
                                    <p:anim calcmode="lin" valueType="num">
                                      <p:cBhvr>
                                        <p:cTn id="30" dur="1000" fill="hold"/>
                                        <p:tgtEl>
                                          <p:spTgt spid="1027"/>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500"/>
                                  </p:stCondLst>
                                  <p:childTnLst>
                                    <p:set>
                                      <p:cBhvr>
                                        <p:cTn id="32" dur="1" fill="hold">
                                          <p:stCondLst>
                                            <p:cond delay="0"/>
                                          </p:stCondLst>
                                        </p:cTn>
                                        <p:tgtEl>
                                          <p:spTgt spid="1028"/>
                                        </p:tgtEl>
                                        <p:attrNameLst>
                                          <p:attrName>style.visibility</p:attrName>
                                        </p:attrNameLst>
                                      </p:cBhvr>
                                      <p:to>
                                        <p:strVal val="visible"/>
                                      </p:to>
                                    </p:set>
                                    <p:animEffect transition="in" filter="fade">
                                      <p:cBhvr>
                                        <p:cTn id="33" dur="1000"/>
                                        <p:tgtEl>
                                          <p:spTgt spid="1028"/>
                                        </p:tgtEl>
                                      </p:cBhvr>
                                    </p:animEffect>
                                    <p:anim calcmode="lin" valueType="num">
                                      <p:cBhvr>
                                        <p:cTn id="34" dur="1000" fill="hold"/>
                                        <p:tgtEl>
                                          <p:spTgt spid="1028"/>
                                        </p:tgtEl>
                                        <p:attrNameLst>
                                          <p:attrName>ppt_x</p:attrName>
                                        </p:attrNameLst>
                                      </p:cBhvr>
                                      <p:tavLst>
                                        <p:tav tm="0">
                                          <p:val>
                                            <p:strVal val="#ppt_x"/>
                                          </p:val>
                                        </p:tav>
                                        <p:tav tm="100000">
                                          <p:val>
                                            <p:strVal val="#ppt_x"/>
                                          </p:val>
                                        </p:tav>
                                      </p:tavLst>
                                    </p:anim>
                                    <p:anim calcmode="lin" valueType="num">
                                      <p:cBhvr>
                                        <p:cTn id="35" dur="1000" fill="hold"/>
                                        <p:tgtEl>
                                          <p:spTgt spid="1028"/>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500"/>
                                  </p:stCondLst>
                                  <p:childTnLst>
                                    <p:set>
                                      <p:cBhvr>
                                        <p:cTn id="37" dur="1" fill="hold">
                                          <p:stCondLst>
                                            <p:cond delay="0"/>
                                          </p:stCondLst>
                                        </p:cTn>
                                        <p:tgtEl>
                                          <p:spTgt spid="1029"/>
                                        </p:tgtEl>
                                        <p:attrNameLst>
                                          <p:attrName>style.visibility</p:attrName>
                                        </p:attrNameLst>
                                      </p:cBhvr>
                                      <p:to>
                                        <p:strVal val="visible"/>
                                      </p:to>
                                    </p:set>
                                    <p:animEffect transition="in" filter="fade">
                                      <p:cBhvr>
                                        <p:cTn id="38" dur="1000"/>
                                        <p:tgtEl>
                                          <p:spTgt spid="1029"/>
                                        </p:tgtEl>
                                      </p:cBhvr>
                                    </p:animEffect>
                                    <p:anim calcmode="lin" valueType="num">
                                      <p:cBhvr>
                                        <p:cTn id="39" dur="1000" fill="hold"/>
                                        <p:tgtEl>
                                          <p:spTgt spid="1029"/>
                                        </p:tgtEl>
                                        <p:attrNameLst>
                                          <p:attrName>ppt_x</p:attrName>
                                        </p:attrNameLst>
                                      </p:cBhvr>
                                      <p:tavLst>
                                        <p:tav tm="0">
                                          <p:val>
                                            <p:strVal val="#ppt_x"/>
                                          </p:val>
                                        </p:tav>
                                        <p:tav tm="100000">
                                          <p:val>
                                            <p:strVal val="#ppt_x"/>
                                          </p:val>
                                        </p:tav>
                                      </p:tavLst>
                                    </p:anim>
                                    <p:anim calcmode="lin" valueType="num">
                                      <p:cBhvr>
                                        <p:cTn id="40" dur="1000" fill="hold"/>
                                        <p:tgtEl>
                                          <p:spTgt spid="1029"/>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500"/>
                                  </p:stCondLst>
                                  <p:childTnLst>
                                    <p:set>
                                      <p:cBhvr>
                                        <p:cTn id="42" dur="1" fill="hold">
                                          <p:stCondLst>
                                            <p:cond delay="0"/>
                                          </p:stCondLst>
                                        </p:cTn>
                                        <p:tgtEl>
                                          <p:spTgt spid="1030"/>
                                        </p:tgtEl>
                                        <p:attrNameLst>
                                          <p:attrName>style.visibility</p:attrName>
                                        </p:attrNameLst>
                                      </p:cBhvr>
                                      <p:to>
                                        <p:strVal val="visible"/>
                                      </p:to>
                                    </p:set>
                                    <p:animEffect transition="in" filter="fade">
                                      <p:cBhvr>
                                        <p:cTn id="43" dur="1000"/>
                                        <p:tgtEl>
                                          <p:spTgt spid="1030"/>
                                        </p:tgtEl>
                                      </p:cBhvr>
                                    </p:animEffect>
                                    <p:anim calcmode="lin" valueType="num">
                                      <p:cBhvr>
                                        <p:cTn id="44" dur="1000" fill="hold"/>
                                        <p:tgtEl>
                                          <p:spTgt spid="1030"/>
                                        </p:tgtEl>
                                        <p:attrNameLst>
                                          <p:attrName>ppt_x</p:attrName>
                                        </p:attrNameLst>
                                      </p:cBhvr>
                                      <p:tavLst>
                                        <p:tav tm="0">
                                          <p:val>
                                            <p:strVal val="#ppt_x"/>
                                          </p:val>
                                        </p:tav>
                                        <p:tav tm="100000">
                                          <p:val>
                                            <p:strVal val="#ppt_x"/>
                                          </p:val>
                                        </p:tav>
                                      </p:tavLst>
                                    </p:anim>
                                    <p:anim calcmode="lin" valueType="num">
                                      <p:cBhvr>
                                        <p:cTn id="45"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228</TotalTime>
  <Words>761</Words>
  <Application>Microsoft Office PowerPoint</Application>
  <PresentationFormat>On-screen Show (4:3)</PresentationFormat>
  <Paragraphs>79</Paragraphs>
  <Slides>13</Slides>
  <Notes>0</Notes>
  <HiddenSlides>0</HiddenSlides>
  <MMClips>0</MMClips>
  <ScaleCrop>false</ScaleCrop>
  <HeadingPairs>
    <vt:vector size="6" baseType="variant">
      <vt:variant>
        <vt:lpstr>Fonturi utilizate</vt:lpstr>
      </vt:variant>
      <vt:variant>
        <vt:i4>5</vt:i4>
      </vt:variant>
      <vt:variant>
        <vt:lpstr>Şablon formă</vt:lpstr>
      </vt:variant>
      <vt:variant>
        <vt:i4>7</vt:i4>
      </vt:variant>
      <vt:variant>
        <vt:lpstr>Titluri diapozitive</vt:lpstr>
      </vt:variant>
      <vt:variant>
        <vt:i4>13</vt:i4>
      </vt:variant>
    </vt:vector>
  </HeadingPairs>
  <TitlesOfParts>
    <vt:vector size="25" baseType="lpstr">
      <vt:lpstr>Candara</vt:lpstr>
      <vt:lpstr>Arial</vt:lpstr>
      <vt:lpstr>Symbol</vt:lpstr>
      <vt:lpstr>Calibri</vt:lpstr>
      <vt:lpstr>Tahoma</vt:lpstr>
      <vt:lpstr>Waveform</vt:lpstr>
      <vt:lpstr>Waveform</vt:lpstr>
      <vt:lpstr>Waveform</vt:lpstr>
      <vt:lpstr>Waveform</vt:lpstr>
      <vt:lpstr>Waveform</vt:lpstr>
      <vt:lpstr>Waveform</vt:lpstr>
      <vt:lpstr>Waveform</vt:lpstr>
      <vt:lpstr>Europa</vt:lpstr>
      <vt:lpstr>Diapozitivul 2</vt:lpstr>
      <vt:lpstr>Diapozitivul 3</vt:lpstr>
      <vt:lpstr>Diapozitivul 4</vt:lpstr>
      <vt:lpstr>Diapozitivul 5</vt:lpstr>
      <vt:lpstr>Diapozitivul 6</vt:lpstr>
      <vt:lpstr>Diapozitivul 7</vt:lpstr>
      <vt:lpstr>Diapozitivul 8</vt:lpstr>
      <vt:lpstr>Diapozitivul 9</vt:lpstr>
      <vt:lpstr>Diapozitivul 10</vt:lpstr>
      <vt:lpstr>Diapozitivul 11</vt:lpstr>
      <vt:lpstr>Diapozitivul 12</vt:lpstr>
      <vt:lpstr>Diapozitivul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Europa</dc:title>
  <dc:creator>user</dc:creator>
  <cp:lastModifiedBy>Utilizator</cp:lastModifiedBy>
  <cp:revision>31</cp:revision>
  <dcterms:created xsi:type="dcterms:W3CDTF">2013-03-07T19:38:06Z</dcterms:created>
  <dcterms:modified xsi:type="dcterms:W3CDTF">2013-03-12T11:24:45Z</dcterms:modified>
</cp:coreProperties>
</file>